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295" r:id="rId5"/>
    <p:sldId id="256" r:id="rId6"/>
    <p:sldId id="1314" r:id="rId7"/>
    <p:sldId id="259" r:id="rId8"/>
    <p:sldId id="299" r:id="rId9"/>
    <p:sldId id="262" r:id="rId10"/>
    <p:sldId id="298" r:id="rId11"/>
    <p:sldId id="300" r:id="rId12"/>
    <p:sldId id="301" r:id="rId13"/>
    <p:sldId id="1309" r:id="rId14"/>
    <p:sldId id="1313" r:id="rId15"/>
    <p:sldId id="264" r:id="rId16"/>
    <p:sldId id="265" r:id="rId17"/>
    <p:sldId id="304" r:id="rId18"/>
    <p:sldId id="305" r:id="rId19"/>
    <p:sldId id="266" r:id="rId20"/>
    <p:sldId id="267" r:id="rId21"/>
    <p:sldId id="268" r:id="rId22"/>
    <p:sldId id="307" r:id="rId23"/>
    <p:sldId id="306" r:id="rId24"/>
    <p:sldId id="1310" r:id="rId25"/>
    <p:sldId id="278" r:id="rId26"/>
    <p:sldId id="308" r:id="rId27"/>
    <p:sldId id="309" r:id="rId28"/>
    <p:sldId id="1311" r:id="rId29"/>
    <p:sldId id="281" r:id="rId30"/>
    <p:sldId id="310" r:id="rId31"/>
    <p:sldId id="282" r:id="rId32"/>
    <p:sldId id="311" r:id="rId33"/>
    <p:sldId id="1287" r:id="rId34"/>
    <p:sldId id="312" r:id="rId35"/>
    <p:sldId id="272" r:id="rId36"/>
    <p:sldId id="273" r:id="rId37"/>
    <p:sldId id="313" r:id="rId38"/>
    <p:sldId id="314" r:id="rId39"/>
    <p:sldId id="315" r:id="rId40"/>
    <p:sldId id="316" r:id="rId41"/>
    <p:sldId id="276" r:id="rId42"/>
    <p:sldId id="284" r:id="rId43"/>
    <p:sldId id="1315" r:id="rId44"/>
    <p:sldId id="294" r:id="rId45"/>
    <p:sldId id="317" r:id="rId46"/>
    <p:sldId id="318" r:id="rId47"/>
    <p:sldId id="319" r:id="rId48"/>
    <p:sldId id="320" r:id="rId49"/>
    <p:sldId id="321" r:id="rId50"/>
    <p:sldId id="291" r:id="rId51"/>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hy Kennedy" initials="KK [3]" lastIdx="3" clrIdx="6">
    <p:extLst>
      <p:ext uri="{19B8F6BF-5375-455C-9EA6-DF929625EA0E}">
        <p15:presenceInfo xmlns:p15="http://schemas.microsoft.com/office/powerpoint/2012/main" userId="S::kkennedy@bc-cpc.ca::3a389d6f-f477-4b25-8a38-d7c23826904e" providerId="AD"/>
      </p:ext>
    </p:extLst>
  </p:cmAuthor>
  <p:cmAuthor id="1" name="Rachel Carter" initials="RC" lastIdx="2" clrIdx="0"/>
  <p:cmAuthor id="8" name="Eman Hassan" initials="EH" lastIdx="1" clrIdx="7">
    <p:extLst>
      <p:ext uri="{19B8F6BF-5375-455C-9EA6-DF929625EA0E}">
        <p15:presenceInfo xmlns:p15="http://schemas.microsoft.com/office/powerpoint/2012/main" userId="S::ehassan@bc-cpc.ca::75b982e5-7dea-4f1b-a3c9-82a224679a3e" providerId="AD"/>
      </p:ext>
    </p:extLst>
  </p:cmAuthor>
  <p:cmAuthor id="2" name="Kathy Kennedy" initials="KK" lastIdx="1" clrIdx="1">
    <p:extLst>
      <p:ext uri="{19B8F6BF-5375-455C-9EA6-DF929625EA0E}">
        <p15:presenceInfo xmlns:p15="http://schemas.microsoft.com/office/powerpoint/2012/main" userId="S-1-5-21-1762820168-629584936-1123031926-1004" providerId="AD"/>
      </p:ext>
    </p:extLst>
  </p:cmAuthor>
  <p:cmAuthor id="3" name="Melody Jobse" initials="MJ" lastIdx="16" clrIdx="2">
    <p:extLst>
      <p:ext uri="{19B8F6BF-5375-455C-9EA6-DF929625EA0E}">
        <p15:presenceInfo xmlns:p15="http://schemas.microsoft.com/office/powerpoint/2012/main" userId="Melody Jobse" providerId="None"/>
      </p:ext>
    </p:extLst>
  </p:cmAuthor>
  <p:cmAuthor id="4" name="Pam Warkentin" initials="PW" lastIdx="21" clrIdx="3">
    <p:extLst>
      <p:ext uri="{19B8F6BF-5375-455C-9EA6-DF929625EA0E}">
        <p15:presenceInfo xmlns:p15="http://schemas.microsoft.com/office/powerpoint/2012/main" userId="S::pwarkentin@bc-cpc.ca::28fcf5a5-e895-4ca8-8e94-2f1078946471" providerId="AD"/>
      </p:ext>
    </p:extLst>
  </p:cmAuthor>
  <p:cmAuthor id="5" name="Kathy Kennedy" initials="KK [2]" lastIdx="22" clrIdx="4">
    <p:extLst>
      <p:ext uri="{19B8F6BF-5375-455C-9EA6-DF929625EA0E}">
        <p15:presenceInfo xmlns:p15="http://schemas.microsoft.com/office/powerpoint/2012/main" userId="Kathy Kennedy" providerId="None"/>
      </p:ext>
    </p:extLst>
  </p:cmAuthor>
  <p:cmAuthor id="6" name="Kathy Sheng" initials="KS" lastIdx="13" clrIdx="5">
    <p:extLst>
      <p:ext uri="{19B8F6BF-5375-455C-9EA6-DF929625EA0E}">
        <p15:presenceInfo xmlns:p15="http://schemas.microsoft.com/office/powerpoint/2012/main" userId="S::KathySheng@bc-cpc.ca::e2809a87-733d-4e79-bd5b-c4fd5b7a1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9CAC"/>
    <a:srgbClr val="EFEF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6977" autoAdjust="0"/>
  </p:normalViewPr>
  <p:slideViewPr>
    <p:cSldViewPr snapToGrid="0">
      <p:cViewPr varScale="1">
        <p:scale>
          <a:sx n="72" d="100"/>
          <a:sy n="72" d="100"/>
        </p:scale>
        <p:origin x="920" y="200"/>
      </p:cViewPr>
      <p:guideLst>
        <p:guide orient="horz" pos="2160"/>
        <p:guide pos="3840"/>
      </p:guideLst>
    </p:cSldViewPr>
  </p:slideViewPr>
  <p:notesTextViewPr>
    <p:cViewPr>
      <p:scale>
        <a:sx n="1" d="1"/>
        <a:sy n="1" d="1"/>
      </p:scale>
      <p:origin x="0" y="-344"/>
    </p:cViewPr>
  </p:notesTextViewPr>
  <p:sorterViewPr>
    <p:cViewPr>
      <p:scale>
        <a:sx n="100" d="100"/>
        <a:sy n="100" d="100"/>
      </p:scale>
      <p:origin x="0" y="-1567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9-23T14:56:30.194" idx="3">
    <p:pos x="10" y="10"/>
    <p:text>Again depending on size of group - take a minute for people to add to chat box and read them all aloud...</p:text>
    <p:extLst>
      <p:ext uri="{C676402C-5697-4E1C-873F-D02D1690AC5C}">
        <p15:threadingInfo xmlns:p15="http://schemas.microsoft.com/office/powerpoint/2012/main" timeZoneBias="420"/>
      </p:ext>
    </p:extLst>
  </p:cm>
  <p:cm authorId="6" dt="2020-09-24T15:49:37.488" idx="3">
    <p:pos x="10" y="106"/>
    <p:text>We've separated the question and answer into 2 slides so there is more of a transition. feel free to use</p:text>
    <p:extLst>
      <p:ext uri="{C676402C-5697-4E1C-873F-D02D1690AC5C}">
        <p15:threadingInfo xmlns:p15="http://schemas.microsoft.com/office/powerpoint/2012/main" timeZoneBias="420">
          <p15:parentCm authorId="3"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09-23T14:57:33.976" idx="4">
    <p:pos x="10" y="10"/>
    <p:text>Consider introducing the REVIEW element here also.....as life progresses and changes, so should ACP....or such</p:text>
    <p:extLst>
      <p:ext uri="{C676402C-5697-4E1C-873F-D02D1690AC5C}">
        <p15:threadingInfo xmlns:p15="http://schemas.microsoft.com/office/powerpoint/2012/main" timeZoneBias="420"/>
      </p:ext>
    </p:extLst>
  </p:cm>
  <p:cm authorId="5" dt="2020-09-24T12:23:10.172" idx="6">
    <p:pos x="10" y="106"/>
    <p:text>see the revised Explain - does this work?</p:text>
    <p:extLst>
      <p:ext uri="{C676402C-5697-4E1C-873F-D02D1690AC5C}">
        <p15:threadingInfo xmlns:p15="http://schemas.microsoft.com/office/powerpoint/2012/main" timeZoneBias="420">
          <p15:parentCm authorId="3" idx="4"/>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3FE19-40B9-4D97-BF04-08B7CD896457}" type="doc">
      <dgm:prSet loTypeId="urn:microsoft.com/office/officeart/2005/8/layout/chevron1" loCatId="process" qsTypeId="urn:microsoft.com/office/officeart/2005/8/quickstyle/simple1" qsCatId="simple" csTypeId="urn:microsoft.com/office/officeart/2005/8/colors/accent1_2" csCatId="accent1" phldr="1"/>
      <dgm:spPr/>
    </dgm:pt>
    <dgm:pt modelId="{7E83A867-9566-4A3B-9923-23C251ED6AB7}">
      <dgm:prSet phldrT="[Text]"/>
      <dgm:spPr>
        <a:solidFill>
          <a:schemeClr val="accent4"/>
        </a:solidFill>
      </dgm:spPr>
      <dgm:t>
        <a:bodyPr/>
        <a:lstStyle/>
        <a:p>
          <a:r>
            <a:rPr lang="en-CA"/>
            <a:t>Think</a:t>
          </a:r>
        </a:p>
      </dgm:t>
    </dgm:pt>
    <dgm:pt modelId="{3AB40414-3987-4564-BEE6-9DBF585504D0}" type="parTrans" cxnId="{E08DB919-0AB6-48DA-8D0C-F4EB7F28DEE9}">
      <dgm:prSet/>
      <dgm:spPr/>
      <dgm:t>
        <a:bodyPr/>
        <a:lstStyle/>
        <a:p>
          <a:endParaRPr lang="en-CA"/>
        </a:p>
      </dgm:t>
    </dgm:pt>
    <dgm:pt modelId="{9E7D2657-DBD9-4076-84A8-6EB86DB44AA3}" type="sibTrans" cxnId="{E08DB919-0AB6-48DA-8D0C-F4EB7F28DEE9}">
      <dgm:prSet/>
      <dgm:spPr/>
      <dgm:t>
        <a:bodyPr/>
        <a:lstStyle/>
        <a:p>
          <a:endParaRPr lang="en-CA"/>
        </a:p>
      </dgm:t>
    </dgm:pt>
    <dgm:pt modelId="{057305C8-FA33-4A50-A54D-D7BEC4C8F1E8}">
      <dgm:prSet phldrT="[Text]"/>
      <dgm:spPr/>
      <dgm:t>
        <a:bodyPr/>
        <a:lstStyle/>
        <a:p>
          <a:r>
            <a:rPr lang="en-CA"/>
            <a:t>Talk</a:t>
          </a:r>
        </a:p>
      </dgm:t>
    </dgm:pt>
    <dgm:pt modelId="{5F20B051-6EF2-4AE0-8FC4-8EDDEDF8F59A}" type="parTrans" cxnId="{CEEF0D87-1DBE-4F1D-89CB-F048D4F4FDE9}">
      <dgm:prSet/>
      <dgm:spPr/>
      <dgm:t>
        <a:bodyPr/>
        <a:lstStyle/>
        <a:p>
          <a:endParaRPr lang="en-CA"/>
        </a:p>
      </dgm:t>
    </dgm:pt>
    <dgm:pt modelId="{E74A7A70-5507-402E-9AE3-BC66B47366A9}" type="sibTrans" cxnId="{CEEF0D87-1DBE-4F1D-89CB-F048D4F4FDE9}">
      <dgm:prSet/>
      <dgm:spPr/>
      <dgm:t>
        <a:bodyPr/>
        <a:lstStyle/>
        <a:p>
          <a:endParaRPr lang="en-CA"/>
        </a:p>
      </dgm:t>
    </dgm:pt>
    <dgm:pt modelId="{C457FB39-811F-4C8E-80B3-CAE5F5D26692}">
      <dgm:prSet phldrT="[Text]"/>
      <dgm:spPr>
        <a:solidFill>
          <a:schemeClr val="accent2"/>
        </a:solidFill>
      </dgm:spPr>
      <dgm:t>
        <a:bodyPr/>
        <a:lstStyle/>
        <a:p>
          <a:r>
            <a:rPr lang="en-CA"/>
            <a:t>Plan</a:t>
          </a:r>
        </a:p>
      </dgm:t>
    </dgm:pt>
    <dgm:pt modelId="{DD6794D0-0410-47E7-B2F4-23847854ADE5}" type="parTrans" cxnId="{4156C638-584E-4DB7-8E08-B6A7EEAD8FAA}">
      <dgm:prSet/>
      <dgm:spPr/>
      <dgm:t>
        <a:bodyPr/>
        <a:lstStyle/>
        <a:p>
          <a:endParaRPr lang="en-CA"/>
        </a:p>
      </dgm:t>
    </dgm:pt>
    <dgm:pt modelId="{D987DB69-258F-4186-87BF-9399615343B4}" type="sibTrans" cxnId="{4156C638-584E-4DB7-8E08-B6A7EEAD8FAA}">
      <dgm:prSet/>
      <dgm:spPr/>
      <dgm:t>
        <a:bodyPr/>
        <a:lstStyle/>
        <a:p>
          <a:endParaRPr lang="en-CA"/>
        </a:p>
      </dgm:t>
    </dgm:pt>
    <dgm:pt modelId="{9E2A3EDD-6455-4455-A11B-1F8763599BB5}" type="pres">
      <dgm:prSet presAssocID="{18D3FE19-40B9-4D97-BF04-08B7CD896457}" presName="Name0" presStyleCnt="0">
        <dgm:presLayoutVars>
          <dgm:dir/>
          <dgm:animLvl val="lvl"/>
          <dgm:resizeHandles val="exact"/>
        </dgm:presLayoutVars>
      </dgm:prSet>
      <dgm:spPr/>
    </dgm:pt>
    <dgm:pt modelId="{4A89C624-A682-4D9B-9735-F689482DE6E1}" type="pres">
      <dgm:prSet presAssocID="{7E83A867-9566-4A3B-9923-23C251ED6AB7}" presName="parTxOnly" presStyleLbl="node1" presStyleIdx="0" presStyleCnt="3" custLinFactX="14341" custLinFactY="-61935" custLinFactNeighborX="100000" custLinFactNeighborY="-100000">
        <dgm:presLayoutVars>
          <dgm:chMax val="0"/>
          <dgm:chPref val="0"/>
          <dgm:bulletEnabled val="1"/>
        </dgm:presLayoutVars>
      </dgm:prSet>
      <dgm:spPr/>
    </dgm:pt>
    <dgm:pt modelId="{64BCEC63-9A32-4E95-B0BA-3A8FA8E43653}" type="pres">
      <dgm:prSet presAssocID="{9E7D2657-DBD9-4076-84A8-6EB86DB44AA3}" presName="parTxOnlySpace" presStyleCnt="0"/>
      <dgm:spPr/>
    </dgm:pt>
    <dgm:pt modelId="{4C051FE7-A1DD-4B12-84E5-F8E5ED0BFCCC}" type="pres">
      <dgm:prSet presAssocID="{057305C8-FA33-4A50-A54D-D7BEC4C8F1E8}" presName="parTxOnly" presStyleLbl="node1" presStyleIdx="1" presStyleCnt="3" custLinFactX="-55659" custLinFactNeighborX="-100000" custLinFactNeighborY="-8909">
        <dgm:presLayoutVars>
          <dgm:chMax val="0"/>
          <dgm:chPref val="0"/>
          <dgm:bulletEnabled val="1"/>
        </dgm:presLayoutVars>
      </dgm:prSet>
      <dgm:spPr/>
    </dgm:pt>
    <dgm:pt modelId="{0B99B82D-038D-4F9D-9751-A75576C50024}" type="pres">
      <dgm:prSet presAssocID="{E74A7A70-5507-402E-9AE3-BC66B47366A9}" presName="parTxOnlySpace" presStyleCnt="0"/>
      <dgm:spPr/>
    </dgm:pt>
    <dgm:pt modelId="{AE78E0DA-6470-4508-8F6E-EB29A444ED07}" type="pres">
      <dgm:prSet presAssocID="{C457FB39-811F-4C8E-80B3-CAE5F5D26692}" presName="parTxOnly" presStyleLbl="node1" presStyleIdx="2" presStyleCnt="3" custLinFactX="-135659" custLinFactY="57232" custLinFactNeighborX="-200000" custLinFactNeighborY="100000">
        <dgm:presLayoutVars>
          <dgm:chMax val="0"/>
          <dgm:chPref val="0"/>
          <dgm:bulletEnabled val="1"/>
        </dgm:presLayoutVars>
      </dgm:prSet>
      <dgm:spPr/>
    </dgm:pt>
  </dgm:ptLst>
  <dgm:cxnLst>
    <dgm:cxn modelId="{E08DB919-0AB6-48DA-8D0C-F4EB7F28DEE9}" srcId="{18D3FE19-40B9-4D97-BF04-08B7CD896457}" destId="{7E83A867-9566-4A3B-9923-23C251ED6AB7}" srcOrd="0" destOrd="0" parTransId="{3AB40414-3987-4564-BEE6-9DBF585504D0}" sibTransId="{9E7D2657-DBD9-4076-84A8-6EB86DB44AA3}"/>
    <dgm:cxn modelId="{E0E81224-5ADA-4A5A-89DE-16453A157D25}" type="presOf" srcId="{18D3FE19-40B9-4D97-BF04-08B7CD896457}" destId="{9E2A3EDD-6455-4455-A11B-1F8763599BB5}" srcOrd="0" destOrd="0" presId="urn:microsoft.com/office/officeart/2005/8/layout/chevron1"/>
    <dgm:cxn modelId="{4156C638-584E-4DB7-8E08-B6A7EEAD8FAA}" srcId="{18D3FE19-40B9-4D97-BF04-08B7CD896457}" destId="{C457FB39-811F-4C8E-80B3-CAE5F5D26692}" srcOrd="2" destOrd="0" parTransId="{DD6794D0-0410-47E7-B2F4-23847854ADE5}" sibTransId="{D987DB69-258F-4186-87BF-9399615343B4}"/>
    <dgm:cxn modelId="{728A107E-6FBF-4808-B16F-B014D3CB519A}" type="presOf" srcId="{C457FB39-811F-4C8E-80B3-CAE5F5D26692}" destId="{AE78E0DA-6470-4508-8F6E-EB29A444ED07}" srcOrd="0" destOrd="0" presId="urn:microsoft.com/office/officeart/2005/8/layout/chevron1"/>
    <dgm:cxn modelId="{CEEF0D87-1DBE-4F1D-89CB-F048D4F4FDE9}" srcId="{18D3FE19-40B9-4D97-BF04-08B7CD896457}" destId="{057305C8-FA33-4A50-A54D-D7BEC4C8F1E8}" srcOrd="1" destOrd="0" parTransId="{5F20B051-6EF2-4AE0-8FC4-8EDDEDF8F59A}" sibTransId="{E74A7A70-5507-402E-9AE3-BC66B47366A9}"/>
    <dgm:cxn modelId="{8EC4C399-93C0-4CE4-AD55-7285D90596EF}" type="presOf" srcId="{7E83A867-9566-4A3B-9923-23C251ED6AB7}" destId="{4A89C624-A682-4D9B-9735-F689482DE6E1}" srcOrd="0" destOrd="0" presId="urn:microsoft.com/office/officeart/2005/8/layout/chevron1"/>
    <dgm:cxn modelId="{23F1679A-7D99-4477-A56E-280B129A576B}" type="presOf" srcId="{057305C8-FA33-4A50-A54D-D7BEC4C8F1E8}" destId="{4C051FE7-A1DD-4B12-84E5-F8E5ED0BFCCC}" srcOrd="0" destOrd="0" presId="urn:microsoft.com/office/officeart/2005/8/layout/chevron1"/>
    <dgm:cxn modelId="{9C7146FE-DB1E-4C2D-A320-B2987383243E}" type="presParOf" srcId="{9E2A3EDD-6455-4455-A11B-1F8763599BB5}" destId="{4A89C624-A682-4D9B-9735-F689482DE6E1}" srcOrd="0" destOrd="0" presId="urn:microsoft.com/office/officeart/2005/8/layout/chevron1"/>
    <dgm:cxn modelId="{B76A9975-31C3-4092-BB6A-1AC1EEC1BEF3}" type="presParOf" srcId="{9E2A3EDD-6455-4455-A11B-1F8763599BB5}" destId="{64BCEC63-9A32-4E95-B0BA-3A8FA8E43653}" srcOrd="1" destOrd="0" presId="urn:microsoft.com/office/officeart/2005/8/layout/chevron1"/>
    <dgm:cxn modelId="{22EC2B6E-28F9-4DF5-AA79-ED87B38DD1BE}" type="presParOf" srcId="{9E2A3EDD-6455-4455-A11B-1F8763599BB5}" destId="{4C051FE7-A1DD-4B12-84E5-F8E5ED0BFCCC}" srcOrd="2" destOrd="0" presId="urn:microsoft.com/office/officeart/2005/8/layout/chevron1"/>
    <dgm:cxn modelId="{EC6589B2-A028-421D-9EC9-D26145F14CB0}" type="presParOf" srcId="{9E2A3EDD-6455-4455-A11B-1F8763599BB5}" destId="{0B99B82D-038D-4F9D-9751-A75576C50024}" srcOrd="3" destOrd="0" presId="urn:microsoft.com/office/officeart/2005/8/layout/chevron1"/>
    <dgm:cxn modelId="{7EB3B6AA-EA22-4634-AA34-C0EAD64AC064}" type="presParOf" srcId="{9E2A3EDD-6455-4455-A11B-1F8763599BB5}" destId="{AE78E0DA-6470-4508-8F6E-EB29A444ED0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3FE19-40B9-4D97-BF04-08B7CD896457}" type="doc">
      <dgm:prSet loTypeId="urn:microsoft.com/office/officeart/2005/8/layout/chevron1" loCatId="process" qsTypeId="urn:microsoft.com/office/officeart/2005/8/quickstyle/simple1" qsCatId="simple" csTypeId="urn:microsoft.com/office/officeart/2005/8/colors/accent1_2" csCatId="accent1" phldr="1"/>
      <dgm:spPr/>
    </dgm:pt>
    <dgm:pt modelId="{7E83A867-9566-4A3B-9923-23C251ED6AB7}">
      <dgm:prSet phldrT="[Text]"/>
      <dgm:spPr>
        <a:solidFill>
          <a:schemeClr val="accent4"/>
        </a:solidFill>
      </dgm:spPr>
      <dgm:t>
        <a:bodyPr/>
        <a:lstStyle/>
        <a:p>
          <a:r>
            <a:rPr lang="en-CA"/>
            <a:t>Think</a:t>
          </a:r>
        </a:p>
      </dgm:t>
    </dgm:pt>
    <dgm:pt modelId="{3AB40414-3987-4564-BEE6-9DBF585504D0}" type="parTrans" cxnId="{E08DB919-0AB6-48DA-8D0C-F4EB7F28DEE9}">
      <dgm:prSet/>
      <dgm:spPr/>
      <dgm:t>
        <a:bodyPr/>
        <a:lstStyle/>
        <a:p>
          <a:endParaRPr lang="en-CA"/>
        </a:p>
      </dgm:t>
    </dgm:pt>
    <dgm:pt modelId="{9E7D2657-DBD9-4076-84A8-6EB86DB44AA3}" type="sibTrans" cxnId="{E08DB919-0AB6-48DA-8D0C-F4EB7F28DEE9}">
      <dgm:prSet/>
      <dgm:spPr/>
      <dgm:t>
        <a:bodyPr/>
        <a:lstStyle/>
        <a:p>
          <a:endParaRPr lang="en-CA"/>
        </a:p>
      </dgm:t>
    </dgm:pt>
    <dgm:pt modelId="{057305C8-FA33-4A50-A54D-D7BEC4C8F1E8}">
      <dgm:prSet phldrT="[Text]"/>
      <dgm:spPr/>
      <dgm:t>
        <a:bodyPr/>
        <a:lstStyle/>
        <a:p>
          <a:r>
            <a:rPr lang="en-CA"/>
            <a:t>Talk</a:t>
          </a:r>
        </a:p>
      </dgm:t>
    </dgm:pt>
    <dgm:pt modelId="{5F20B051-6EF2-4AE0-8FC4-8EDDEDF8F59A}" type="parTrans" cxnId="{CEEF0D87-1DBE-4F1D-89CB-F048D4F4FDE9}">
      <dgm:prSet/>
      <dgm:spPr/>
      <dgm:t>
        <a:bodyPr/>
        <a:lstStyle/>
        <a:p>
          <a:endParaRPr lang="en-CA"/>
        </a:p>
      </dgm:t>
    </dgm:pt>
    <dgm:pt modelId="{E74A7A70-5507-402E-9AE3-BC66B47366A9}" type="sibTrans" cxnId="{CEEF0D87-1DBE-4F1D-89CB-F048D4F4FDE9}">
      <dgm:prSet/>
      <dgm:spPr/>
      <dgm:t>
        <a:bodyPr/>
        <a:lstStyle/>
        <a:p>
          <a:endParaRPr lang="en-CA"/>
        </a:p>
      </dgm:t>
    </dgm:pt>
    <dgm:pt modelId="{C457FB39-811F-4C8E-80B3-CAE5F5D26692}">
      <dgm:prSet phldrT="[Text]"/>
      <dgm:spPr>
        <a:solidFill>
          <a:schemeClr val="accent2"/>
        </a:solidFill>
      </dgm:spPr>
      <dgm:t>
        <a:bodyPr/>
        <a:lstStyle/>
        <a:p>
          <a:r>
            <a:rPr lang="en-CA"/>
            <a:t>Plan</a:t>
          </a:r>
        </a:p>
      </dgm:t>
    </dgm:pt>
    <dgm:pt modelId="{DD6794D0-0410-47E7-B2F4-23847854ADE5}" type="parTrans" cxnId="{4156C638-584E-4DB7-8E08-B6A7EEAD8FAA}">
      <dgm:prSet/>
      <dgm:spPr/>
      <dgm:t>
        <a:bodyPr/>
        <a:lstStyle/>
        <a:p>
          <a:endParaRPr lang="en-CA"/>
        </a:p>
      </dgm:t>
    </dgm:pt>
    <dgm:pt modelId="{D987DB69-258F-4186-87BF-9399615343B4}" type="sibTrans" cxnId="{4156C638-584E-4DB7-8E08-B6A7EEAD8FAA}">
      <dgm:prSet/>
      <dgm:spPr/>
      <dgm:t>
        <a:bodyPr/>
        <a:lstStyle/>
        <a:p>
          <a:endParaRPr lang="en-CA"/>
        </a:p>
      </dgm:t>
    </dgm:pt>
    <dgm:pt modelId="{9E2A3EDD-6455-4455-A11B-1F8763599BB5}" type="pres">
      <dgm:prSet presAssocID="{18D3FE19-40B9-4D97-BF04-08B7CD896457}" presName="Name0" presStyleCnt="0">
        <dgm:presLayoutVars>
          <dgm:dir/>
          <dgm:animLvl val="lvl"/>
          <dgm:resizeHandles val="exact"/>
        </dgm:presLayoutVars>
      </dgm:prSet>
      <dgm:spPr/>
    </dgm:pt>
    <dgm:pt modelId="{4A89C624-A682-4D9B-9735-F689482DE6E1}" type="pres">
      <dgm:prSet presAssocID="{7E83A867-9566-4A3B-9923-23C251ED6AB7}" presName="parTxOnly" presStyleLbl="node1" presStyleIdx="0" presStyleCnt="3" custAng="0" custLinFactNeighborX="17392" custLinFactNeighborY="10480">
        <dgm:presLayoutVars>
          <dgm:chMax val="0"/>
          <dgm:chPref val="0"/>
          <dgm:bulletEnabled val="1"/>
        </dgm:presLayoutVars>
      </dgm:prSet>
      <dgm:spPr/>
    </dgm:pt>
    <dgm:pt modelId="{64BCEC63-9A32-4E95-B0BA-3A8FA8E43653}" type="pres">
      <dgm:prSet presAssocID="{9E7D2657-DBD9-4076-84A8-6EB86DB44AA3}" presName="parTxOnlySpace" presStyleCnt="0"/>
      <dgm:spPr/>
    </dgm:pt>
    <dgm:pt modelId="{4C051FE7-A1DD-4B12-84E5-F8E5ED0BFCCC}" type="pres">
      <dgm:prSet presAssocID="{057305C8-FA33-4A50-A54D-D7BEC4C8F1E8}" presName="parTxOnly" presStyleLbl="node1" presStyleIdx="1" presStyleCnt="3" custAng="0" custLinFactNeighborX="16768" custLinFactNeighborY="11222">
        <dgm:presLayoutVars>
          <dgm:chMax val="0"/>
          <dgm:chPref val="0"/>
          <dgm:bulletEnabled val="1"/>
        </dgm:presLayoutVars>
      </dgm:prSet>
      <dgm:spPr/>
    </dgm:pt>
    <dgm:pt modelId="{0B99B82D-038D-4F9D-9751-A75576C50024}" type="pres">
      <dgm:prSet presAssocID="{E74A7A70-5507-402E-9AE3-BC66B47366A9}" presName="parTxOnlySpace" presStyleCnt="0"/>
      <dgm:spPr/>
    </dgm:pt>
    <dgm:pt modelId="{AE78E0DA-6470-4508-8F6E-EB29A444ED07}" type="pres">
      <dgm:prSet presAssocID="{C457FB39-811F-4C8E-80B3-CAE5F5D26692}" presName="parTxOnly" presStyleLbl="node1" presStyleIdx="2" presStyleCnt="3" custAng="0" custLinFactNeighborX="-16768" custLinFactNeighborY="10480">
        <dgm:presLayoutVars>
          <dgm:chMax val="0"/>
          <dgm:chPref val="0"/>
          <dgm:bulletEnabled val="1"/>
        </dgm:presLayoutVars>
      </dgm:prSet>
      <dgm:spPr/>
    </dgm:pt>
  </dgm:ptLst>
  <dgm:cxnLst>
    <dgm:cxn modelId="{E08DB919-0AB6-48DA-8D0C-F4EB7F28DEE9}" srcId="{18D3FE19-40B9-4D97-BF04-08B7CD896457}" destId="{7E83A867-9566-4A3B-9923-23C251ED6AB7}" srcOrd="0" destOrd="0" parTransId="{3AB40414-3987-4564-BEE6-9DBF585504D0}" sibTransId="{9E7D2657-DBD9-4076-84A8-6EB86DB44AA3}"/>
    <dgm:cxn modelId="{E0E81224-5ADA-4A5A-89DE-16453A157D25}" type="presOf" srcId="{18D3FE19-40B9-4D97-BF04-08B7CD896457}" destId="{9E2A3EDD-6455-4455-A11B-1F8763599BB5}" srcOrd="0" destOrd="0" presId="urn:microsoft.com/office/officeart/2005/8/layout/chevron1"/>
    <dgm:cxn modelId="{4156C638-584E-4DB7-8E08-B6A7EEAD8FAA}" srcId="{18D3FE19-40B9-4D97-BF04-08B7CD896457}" destId="{C457FB39-811F-4C8E-80B3-CAE5F5D26692}" srcOrd="2" destOrd="0" parTransId="{DD6794D0-0410-47E7-B2F4-23847854ADE5}" sibTransId="{D987DB69-258F-4186-87BF-9399615343B4}"/>
    <dgm:cxn modelId="{728A107E-6FBF-4808-B16F-B014D3CB519A}" type="presOf" srcId="{C457FB39-811F-4C8E-80B3-CAE5F5D26692}" destId="{AE78E0DA-6470-4508-8F6E-EB29A444ED07}" srcOrd="0" destOrd="0" presId="urn:microsoft.com/office/officeart/2005/8/layout/chevron1"/>
    <dgm:cxn modelId="{CEEF0D87-1DBE-4F1D-89CB-F048D4F4FDE9}" srcId="{18D3FE19-40B9-4D97-BF04-08B7CD896457}" destId="{057305C8-FA33-4A50-A54D-D7BEC4C8F1E8}" srcOrd="1" destOrd="0" parTransId="{5F20B051-6EF2-4AE0-8FC4-8EDDEDF8F59A}" sibTransId="{E74A7A70-5507-402E-9AE3-BC66B47366A9}"/>
    <dgm:cxn modelId="{8EC4C399-93C0-4CE4-AD55-7285D90596EF}" type="presOf" srcId="{7E83A867-9566-4A3B-9923-23C251ED6AB7}" destId="{4A89C624-A682-4D9B-9735-F689482DE6E1}" srcOrd="0" destOrd="0" presId="urn:microsoft.com/office/officeart/2005/8/layout/chevron1"/>
    <dgm:cxn modelId="{23F1679A-7D99-4477-A56E-280B129A576B}" type="presOf" srcId="{057305C8-FA33-4A50-A54D-D7BEC4C8F1E8}" destId="{4C051FE7-A1DD-4B12-84E5-F8E5ED0BFCCC}" srcOrd="0" destOrd="0" presId="urn:microsoft.com/office/officeart/2005/8/layout/chevron1"/>
    <dgm:cxn modelId="{9C7146FE-DB1E-4C2D-A320-B2987383243E}" type="presParOf" srcId="{9E2A3EDD-6455-4455-A11B-1F8763599BB5}" destId="{4A89C624-A682-4D9B-9735-F689482DE6E1}" srcOrd="0" destOrd="0" presId="urn:microsoft.com/office/officeart/2005/8/layout/chevron1"/>
    <dgm:cxn modelId="{B76A9975-31C3-4092-BB6A-1AC1EEC1BEF3}" type="presParOf" srcId="{9E2A3EDD-6455-4455-A11B-1F8763599BB5}" destId="{64BCEC63-9A32-4E95-B0BA-3A8FA8E43653}" srcOrd="1" destOrd="0" presId="urn:microsoft.com/office/officeart/2005/8/layout/chevron1"/>
    <dgm:cxn modelId="{22EC2B6E-28F9-4DF5-AA79-ED87B38DD1BE}" type="presParOf" srcId="{9E2A3EDD-6455-4455-A11B-1F8763599BB5}" destId="{4C051FE7-A1DD-4B12-84E5-F8E5ED0BFCCC}" srcOrd="2" destOrd="0" presId="urn:microsoft.com/office/officeart/2005/8/layout/chevron1"/>
    <dgm:cxn modelId="{EC6589B2-A028-421D-9EC9-D26145F14CB0}" type="presParOf" srcId="{9E2A3EDD-6455-4455-A11B-1F8763599BB5}" destId="{0B99B82D-038D-4F9D-9751-A75576C50024}" srcOrd="3" destOrd="0" presId="urn:microsoft.com/office/officeart/2005/8/layout/chevron1"/>
    <dgm:cxn modelId="{7EB3B6AA-EA22-4634-AA34-C0EAD64AC064}" type="presParOf" srcId="{9E2A3EDD-6455-4455-A11B-1F8763599BB5}" destId="{AE78E0DA-6470-4508-8F6E-EB29A444ED0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D3FE19-40B9-4D97-BF04-08B7CD896457}" type="doc">
      <dgm:prSet loTypeId="urn:microsoft.com/office/officeart/2005/8/layout/chevron1" loCatId="process" qsTypeId="urn:microsoft.com/office/officeart/2005/8/quickstyle/simple1" qsCatId="simple" csTypeId="urn:microsoft.com/office/officeart/2005/8/colors/accent1_2" csCatId="accent1" phldr="1"/>
      <dgm:spPr/>
    </dgm:pt>
    <dgm:pt modelId="{7E83A867-9566-4A3B-9923-23C251ED6AB7}">
      <dgm:prSet phldrT="[Text]"/>
      <dgm:spPr>
        <a:solidFill>
          <a:schemeClr val="accent4"/>
        </a:solidFill>
      </dgm:spPr>
      <dgm:t>
        <a:bodyPr/>
        <a:lstStyle/>
        <a:p>
          <a:r>
            <a:rPr lang="en-CA"/>
            <a:t>Think</a:t>
          </a:r>
        </a:p>
      </dgm:t>
    </dgm:pt>
    <dgm:pt modelId="{3AB40414-3987-4564-BEE6-9DBF585504D0}" type="parTrans" cxnId="{E08DB919-0AB6-48DA-8D0C-F4EB7F28DEE9}">
      <dgm:prSet/>
      <dgm:spPr/>
      <dgm:t>
        <a:bodyPr/>
        <a:lstStyle/>
        <a:p>
          <a:endParaRPr lang="en-CA"/>
        </a:p>
      </dgm:t>
    </dgm:pt>
    <dgm:pt modelId="{9E7D2657-DBD9-4076-84A8-6EB86DB44AA3}" type="sibTrans" cxnId="{E08DB919-0AB6-48DA-8D0C-F4EB7F28DEE9}">
      <dgm:prSet/>
      <dgm:spPr/>
      <dgm:t>
        <a:bodyPr/>
        <a:lstStyle/>
        <a:p>
          <a:endParaRPr lang="en-CA"/>
        </a:p>
      </dgm:t>
    </dgm:pt>
    <dgm:pt modelId="{057305C8-FA33-4A50-A54D-D7BEC4C8F1E8}">
      <dgm:prSet phldrT="[Text]"/>
      <dgm:spPr/>
      <dgm:t>
        <a:bodyPr/>
        <a:lstStyle/>
        <a:p>
          <a:r>
            <a:rPr lang="en-CA"/>
            <a:t>Talk</a:t>
          </a:r>
        </a:p>
      </dgm:t>
    </dgm:pt>
    <dgm:pt modelId="{5F20B051-6EF2-4AE0-8FC4-8EDDEDF8F59A}" type="parTrans" cxnId="{CEEF0D87-1DBE-4F1D-89CB-F048D4F4FDE9}">
      <dgm:prSet/>
      <dgm:spPr/>
      <dgm:t>
        <a:bodyPr/>
        <a:lstStyle/>
        <a:p>
          <a:endParaRPr lang="en-CA"/>
        </a:p>
      </dgm:t>
    </dgm:pt>
    <dgm:pt modelId="{E74A7A70-5507-402E-9AE3-BC66B47366A9}" type="sibTrans" cxnId="{CEEF0D87-1DBE-4F1D-89CB-F048D4F4FDE9}">
      <dgm:prSet/>
      <dgm:spPr/>
      <dgm:t>
        <a:bodyPr/>
        <a:lstStyle/>
        <a:p>
          <a:endParaRPr lang="en-CA"/>
        </a:p>
      </dgm:t>
    </dgm:pt>
    <dgm:pt modelId="{C457FB39-811F-4C8E-80B3-CAE5F5D26692}">
      <dgm:prSet phldrT="[Text]"/>
      <dgm:spPr>
        <a:solidFill>
          <a:schemeClr val="accent2"/>
        </a:solidFill>
      </dgm:spPr>
      <dgm:t>
        <a:bodyPr/>
        <a:lstStyle/>
        <a:p>
          <a:r>
            <a:rPr lang="en-CA"/>
            <a:t>Plan</a:t>
          </a:r>
        </a:p>
      </dgm:t>
    </dgm:pt>
    <dgm:pt modelId="{DD6794D0-0410-47E7-B2F4-23847854ADE5}" type="parTrans" cxnId="{4156C638-584E-4DB7-8E08-B6A7EEAD8FAA}">
      <dgm:prSet/>
      <dgm:spPr/>
      <dgm:t>
        <a:bodyPr/>
        <a:lstStyle/>
        <a:p>
          <a:endParaRPr lang="en-CA"/>
        </a:p>
      </dgm:t>
    </dgm:pt>
    <dgm:pt modelId="{D987DB69-258F-4186-87BF-9399615343B4}" type="sibTrans" cxnId="{4156C638-584E-4DB7-8E08-B6A7EEAD8FAA}">
      <dgm:prSet/>
      <dgm:spPr/>
      <dgm:t>
        <a:bodyPr/>
        <a:lstStyle/>
        <a:p>
          <a:endParaRPr lang="en-CA"/>
        </a:p>
      </dgm:t>
    </dgm:pt>
    <dgm:pt modelId="{9E2A3EDD-6455-4455-A11B-1F8763599BB5}" type="pres">
      <dgm:prSet presAssocID="{18D3FE19-40B9-4D97-BF04-08B7CD896457}" presName="Name0" presStyleCnt="0">
        <dgm:presLayoutVars>
          <dgm:dir/>
          <dgm:animLvl val="lvl"/>
          <dgm:resizeHandles val="exact"/>
        </dgm:presLayoutVars>
      </dgm:prSet>
      <dgm:spPr/>
    </dgm:pt>
    <dgm:pt modelId="{4A89C624-A682-4D9B-9735-F689482DE6E1}" type="pres">
      <dgm:prSet presAssocID="{7E83A867-9566-4A3B-9923-23C251ED6AB7}" presName="parTxOnly" presStyleLbl="node1" presStyleIdx="0" presStyleCnt="3" custLinFactX="14341" custLinFactY="-61935" custLinFactNeighborX="100000" custLinFactNeighborY="-100000">
        <dgm:presLayoutVars>
          <dgm:chMax val="0"/>
          <dgm:chPref val="0"/>
          <dgm:bulletEnabled val="1"/>
        </dgm:presLayoutVars>
      </dgm:prSet>
      <dgm:spPr/>
    </dgm:pt>
    <dgm:pt modelId="{64BCEC63-9A32-4E95-B0BA-3A8FA8E43653}" type="pres">
      <dgm:prSet presAssocID="{9E7D2657-DBD9-4076-84A8-6EB86DB44AA3}" presName="parTxOnlySpace" presStyleCnt="0"/>
      <dgm:spPr/>
    </dgm:pt>
    <dgm:pt modelId="{4C051FE7-A1DD-4B12-84E5-F8E5ED0BFCCC}" type="pres">
      <dgm:prSet presAssocID="{057305C8-FA33-4A50-A54D-D7BEC4C8F1E8}" presName="parTxOnly" presStyleLbl="node1" presStyleIdx="1" presStyleCnt="3" custLinFactX="-55659" custLinFactNeighborX="-100000" custLinFactNeighborY="-8909">
        <dgm:presLayoutVars>
          <dgm:chMax val="0"/>
          <dgm:chPref val="0"/>
          <dgm:bulletEnabled val="1"/>
        </dgm:presLayoutVars>
      </dgm:prSet>
      <dgm:spPr/>
    </dgm:pt>
    <dgm:pt modelId="{0B99B82D-038D-4F9D-9751-A75576C50024}" type="pres">
      <dgm:prSet presAssocID="{E74A7A70-5507-402E-9AE3-BC66B47366A9}" presName="parTxOnlySpace" presStyleCnt="0"/>
      <dgm:spPr/>
    </dgm:pt>
    <dgm:pt modelId="{AE78E0DA-6470-4508-8F6E-EB29A444ED07}" type="pres">
      <dgm:prSet presAssocID="{C457FB39-811F-4C8E-80B3-CAE5F5D26692}" presName="parTxOnly" presStyleLbl="node1" presStyleIdx="2" presStyleCnt="3" custLinFactX="-135659" custLinFactY="57232" custLinFactNeighborX="-200000" custLinFactNeighborY="100000">
        <dgm:presLayoutVars>
          <dgm:chMax val="0"/>
          <dgm:chPref val="0"/>
          <dgm:bulletEnabled val="1"/>
        </dgm:presLayoutVars>
      </dgm:prSet>
      <dgm:spPr/>
    </dgm:pt>
  </dgm:ptLst>
  <dgm:cxnLst>
    <dgm:cxn modelId="{E08DB919-0AB6-48DA-8D0C-F4EB7F28DEE9}" srcId="{18D3FE19-40B9-4D97-BF04-08B7CD896457}" destId="{7E83A867-9566-4A3B-9923-23C251ED6AB7}" srcOrd="0" destOrd="0" parTransId="{3AB40414-3987-4564-BEE6-9DBF585504D0}" sibTransId="{9E7D2657-DBD9-4076-84A8-6EB86DB44AA3}"/>
    <dgm:cxn modelId="{E0E81224-5ADA-4A5A-89DE-16453A157D25}" type="presOf" srcId="{18D3FE19-40B9-4D97-BF04-08B7CD896457}" destId="{9E2A3EDD-6455-4455-A11B-1F8763599BB5}" srcOrd="0" destOrd="0" presId="urn:microsoft.com/office/officeart/2005/8/layout/chevron1"/>
    <dgm:cxn modelId="{4156C638-584E-4DB7-8E08-B6A7EEAD8FAA}" srcId="{18D3FE19-40B9-4D97-BF04-08B7CD896457}" destId="{C457FB39-811F-4C8E-80B3-CAE5F5D26692}" srcOrd="2" destOrd="0" parTransId="{DD6794D0-0410-47E7-B2F4-23847854ADE5}" sibTransId="{D987DB69-258F-4186-87BF-9399615343B4}"/>
    <dgm:cxn modelId="{728A107E-6FBF-4808-B16F-B014D3CB519A}" type="presOf" srcId="{C457FB39-811F-4C8E-80B3-CAE5F5D26692}" destId="{AE78E0DA-6470-4508-8F6E-EB29A444ED07}" srcOrd="0" destOrd="0" presId="urn:microsoft.com/office/officeart/2005/8/layout/chevron1"/>
    <dgm:cxn modelId="{CEEF0D87-1DBE-4F1D-89CB-F048D4F4FDE9}" srcId="{18D3FE19-40B9-4D97-BF04-08B7CD896457}" destId="{057305C8-FA33-4A50-A54D-D7BEC4C8F1E8}" srcOrd="1" destOrd="0" parTransId="{5F20B051-6EF2-4AE0-8FC4-8EDDEDF8F59A}" sibTransId="{E74A7A70-5507-402E-9AE3-BC66B47366A9}"/>
    <dgm:cxn modelId="{8EC4C399-93C0-4CE4-AD55-7285D90596EF}" type="presOf" srcId="{7E83A867-9566-4A3B-9923-23C251ED6AB7}" destId="{4A89C624-A682-4D9B-9735-F689482DE6E1}" srcOrd="0" destOrd="0" presId="urn:microsoft.com/office/officeart/2005/8/layout/chevron1"/>
    <dgm:cxn modelId="{23F1679A-7D99-4477-A56E-280B129A576B}" type="presOf" srcId="{057305C8-FA33-4A50-A54D-D7BEC4C8F1E8}" destId="{4C051FE7-A1DD-4B12-84E5-F8E5ED0BFCCC}" srcOrd="0" destOrd="0" presId="urn:microsoft.com/office/officeart/2005/8/layout/chevron1"/>
    <dgm:cxn modelId="{9C7146FE-DB1E-4C2D-A320-B2987383243E}" type="presParOf" srcId="{9E2A3EDD-6455-4455-A11B-1F8763599BB5}" destId="{4A89C624-A682-4D9B-9735-F689482DE6E1}" srcOrd="0" destOrd="0" presId="urn:microsoft.com/office/officeart/2005/8/layout/chevron1"/>
    <dgm:cxn modelId="{B76A9975-31C3-4092-BB6A-1AC1EEC1BEF3}" type="presParOf" srcId="{9E2A3EDD-6455-4455-A11B-1F8763599BB5}" destId="{64BCEC63-9A32-4E95-B0BA-3A8FA8E43653}" srcOrd="1" destOrd="0" presId="urn:microsoft.com/office/officeart/2005/8/layout/chevron1"/>
    <dgm:cxn modelId="{22EC2B6E-28F9-4DF5-AA79-ED87B38DD1BE}" type="presParOf" srcId="{9E2A3EDD-6455-4455-A11B-1F8763599BB5}" destId="{4C051FE7-A1DD-4B12-84E5-F8E5ED0BFCCC}" srcOrd="2" destOrd="0" presId="urn:microsoft.com/office/officeart/2005/8/layout/chevron1"/>
    <dgm:cxn modelId="{EC6589B2-A028-421D-9EC9-D26145F14CB0}" type="presParOf" srcId="{9E2A3EDD-6455-4455-A11B-1F8763599BB5}" destId="{0B99B82D-038D-4F9D-9751-A75576C50024}" srcOrd="3" destOrd="0" presId="urn:microsoft.com/office/officeart/2005/8/layout/chevron1"/>
    <dgm:cxn modelId="{7EB3B6AA-EA22-4634-AA34-C0EAD64AC064}" type="presParOf" srcId="{9E2A3EDD-6455-4455-A11B-1F8763599BB5}" destId="{AE78E0DA-6470-4508-8F6E-EB29A444ED0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D3FE19-40B9-4D97-BF04-08B7CD896457}" type="doc">
      <dgm:prSet loTypeId="urn:microsoft.com/office/officeart/2005/8/layout/chevron1" loCatId="process" qsTypeId="urn:microsoft.com/office/officeart/2005/8/quickstyle/simple1" qsCatId="simple" csTypeId="urn:microsoft.com/office/officeart/2005/8/colors/accent1_2" csCatId="accent1" phldr="1"/>
      <dgm:spPr/>
    </dgm:pt>
    <dgm:pt modelId="{7E83A867-9566-4A3B-9923-23C251ED6AB7}">
      <dgm:prSet phldrT="[Text]"/>
      <dgm:spPr>
        <a:solidFill>
          <a:schemeClr val="accent4"/>
        </a:solidFill>
      </dgm:spPr>
      <dgm:t>
        <a:bodyPr/>
        <a:lstStyle/>
        <a:p>
          <a:r>
            <a:rPr lang="en-CA"/>
            <a:t>Think</a:t>
          </a:r>
        </a:p>
      </dgm:t>
    </dgm:pt>
    <dgm:pt modelId="{3AB40414-3987-4564-BEE6-9DBF585504D0}" type="parTrans" cxnId="{E08DB919-0AB6-48DA-8D0C-F4EB7F28DEE9}">
      <dgm:prSet/>
      <dgm:spPr/>
      <dgm:t>
        <a:bodyPr/>
        <a:lstStyle/>
        <a:p>
          <a:endParaRPr lang="en-CA"/>
        </a:p>
      </dgm:t>
    </dgm:pt>
    <dgm:pt modelId="{9E7D2657-DBD9-4076-84A8-6EB86DB44AA3}" type="sibTrans" cxnId="{E08DB919-0AB6-48DA-8D0C-F4EB7F28DEE9}">
      <dgm:prSet/>
      <dgm:spPr/>
      <dgm:t>
        <a:bodyPr/>
        <a:lstStyle/>
        <a:p>
          <a:endParaRPr lang="en-CA"/>
        </a:p>
      </dgm:t>
    </dgm:pt>
    <dgm:pt modelId="{057305C8-FA33-4A50-A54D-D7BEC4C8F1E8}">
      <dgm:prSet phldrT="[Text]"/>
      <dgm:spPr/>
      <dgm:t>
        <a:bodyPr/>
        <a:lstStyle/>
        <a:p>
          <a:r>
            <a:rPr lang="en-CA"/>
            <a:t>Talk</a:t>
          </a:r>
        </a:p>
      </dgm:t>
    </dgm:pt>
    <dgm:pt modelId="{5F20B051-6EF2-4AE0-8FC4-8EDDEDF8F59A}" type="parTrans" cxnId="{CEEF0D87-1DBE-4F1D-89CB-F048D4F4FDE9}">
      <dgm:prSet/>
      <dgm:spPr/>
      <dgm:t>
        <a:bodyPr/>
        <a:lstStyle/>
        <a:p>
          <a:endParaRPr lang="en-CA"/>
        </a:p>
      </dgm:t>
    </dgm:pt>
    <dgm:pt modelId="{E74A7A70-5507-402E-9AE3-BC66B47366A9}" type="sibTrans" cxnId="{CEEF0D87-1DBE-4F1D-89CB-F048D4F4FDE9}">
      <dgm:prSet/>
      <dgm:spPr/>
      <dgm:t>
        <a:bodyPr/>
        <a:lstStyle/>
        <a:p>
          <a:endParaRPr lang="en-CA"/>
        </a:p>
      </dgm:t>
    </dgm:pt>
    <dgm:pt modelId="{C457FB39-811F-4C8E-80B3-CAE5F5D26692}">
      <dgm:prSet phldrT="[Text]"/>
      <dgm:spPr>
        <a:solidFill>
          <a:schemeClr val="accent2"/>
        </a:solidFill>
      </dgm:spPr>
      <dgm:t>
        <a:bodyPr/>
        <a:lstStyle/>
        <a:p>
          <a:r>
            <a:rPr lang="en-CA"/>
            <a:t>Plan</a:t>
          </a:r>
        </a:p>
      </dgm:t>
    </dgm:pt>
    <dgm:pt modelId="{DD6794D0-0410-47E7-B2F4-23847854ADE5}" type="parTrans" cxnId="{4156C638-584E-4DB7-8E08-B6A7EEAD8FAA}">
      <dgm:prSet/>
      <dgm:spPr/>
      <dgm:t>
        <a:bodyPr/>
        <a:lstStyle/>
        <a:p>
          <a:endParaRPr lang="en-CA"/>
        </a:p>
      </dgm:t>
    </dgm:pt>
    <dgm:pt modelId="{D987DB69-258F-4186-87BF-9399615343B4}" type="sibTrans" cxnId="{4156C638-584E-4DB7-8E08-B6A7EEAD8FAA}">
      <dgm:prSet/>
      <dgm:spPr/>
      <dgm:t>
        <a:bodyPr/>
        <a:lstStyle/>
        <a:p>
          <a:endParaRPr lang="en-CA"/>
        </a:p>
      </dgm:t>
    </dgm:pt>
    <dgm:pt modelId="{9E2A3EDD-6455-4455-A11B-1F8763599BB5}" type="pres">
      <dgm:prSet presAssocID="{18D3FE19-40B9-4D97-BF04-08B7CD896457}" presName="Name0" presStyleCnt="0">
        <dgm:presLayoutVars>
          <dgm:dir/>
          <dgm:animLvl val="lvl"/>
          <dgm:resizeHandles val="exact"/>
        </dgm:presLayoutVars>
      </dgm:prSet>
      <dgm:spPr/>
    </dgm:pt>
    <dgm:pt modelId="{4A89C624-A682-4D9B-9735-F689482DE6E1}" type="pres">
      <dgm:prSet presAssocID="{7E83A867-9566-4A3B-9923-23C251ED6AB7}" presName="parTxOnly" presStyleLbl="node1" presStyleIdx="0" presStyleCnt="3">
        <dgm:presLayoutVars>
          <dgm:chMax val="0"/>
          <dgm:chPref val="0"/>
          <dgm:bulletEnabled val="1"/>
        </dgm:presLayoutVars>
      </dgm:prSet>
      <dgm:spPr/>
    </dgm:pt>
    <dgm:pt modelId="{64BCEC63-9A32-4E95-B0BA-3A8FA8E43653}" type="pres">
      <dgm:prSet presAssocID="{9E7D2657-DBD9-4076-84A8-6EB86DB44AA3}" presName="parTxOnlySpace" presStyleCnt="0"/>
      <dgm:spPr/>
    </dgm:pt>
    <dgm:pt modelId="{4C051FE7-A1DD-4B12-84E5-F8E5ED0BFCCC}" type="pres">
      <dgm:prSet presAssocID="{057305C8-FA33-4A50-A54D-D7BEC4C8F1E8}" presName="parTxOnly" presStyleLbl="node1" presStyleIdx="1" presStyleCnt="3">
        <dgm:presLayoutVars>
          <dgm:chMax val="0"/>
          <dgm:chPref val="0"/>
          <dgm:bulletEnabled val="1"/>
        </dgm:presLayoutVars>
      </dgm:prSet>
      <dgm:spPr/>
    </dgm:pt>
    <dgm:pt modelId="{0B99B82D-038D-4F9D-9751-A75576C50024}" type="pres">
      <dgm:prSet presAssocID="{E74A7A70-5507-402E-9AE3-BC66B47366A9}" presName="parTxOnlySpace" presStyleCnt="0"/>
      <dgm:spPr/>
    </dgm:pt>
    <dgm:pt modelId="{AE78E0DA-6470-4508-8F6E-EB29A444ED07}" type="pres">
      <dgm:prSet presAssocID="{C457FB39-811F-4C8E-80B3-CAE5F5D26692}" presName="parTxOnly" presStyleLbl="node1" presStyleIdx="2" presStyleCnt="3">
        <dgm:presLayoutVars>
          <dgm:chMax val="0"/>
          <dgm:chPref val="0"/>
          <dgm:bulletEnabled val="1"/>
        </dgm:presLayoutVars>
      </dgm:prSet>
      <dgm:spPr/>
    </dgm:pt>
  </dgm:ptLst>
  <dgm:cxnLst>
    <dgm:cxn modelId="{E08DB919-0AB6-48DA-8D0C-F4EB7F28DEE9}" srcId="{18D3FE19-40B9-4D97-BF04-08B7CD896457}" destId="{7E83A867-9566-4A3B-9923-23C251ED6AB7}" srcOrd="0" destOrd="0" parTransId="{3AB40414-3987-4564-BEE6-9DBF585504D0}" sibTransId="{9E7D2657-DBD9-4076-84A8-6EB86DB44AA3}"/>
    <dgm:cxn modelId="{E0E81224-5ADA-4A5A-89DE-16453A157D25}" type="presOf" srcId="{18D3FE19-40B9-4D97-BF04-08B7CD896457}" destId="{9E2A3EDD-6455-4455-A11B-1F8763599BB5}" srcOrd="0" destOrd="0" presId="urn:microsoft.com/office/officeart/2005/8/layout/chevron1"/>
    <dgm:cxn modelId="{4156C638-584E-4DB7-8E08-B6A7EEAD8FAA}" srcId="{18D3FE19-40B9-4D97-BF04-08B7CD896457}" destId="{C457FB39-811F-4C8E-80B3-CAE5F5D26692}" srcOrd="2" destOrd="0" parTransId="{DD6794D0-0410-47E7-B2F4-23847854ADE5}" sibTransId="{D987DB69-258F-4186-87BF-9399615343B4}"/>
    <dgm:cxn modelId="{728A107E-6FBF-4808-B16F-B014D3CB519A}" type="presOf" srcId="{C457FB39-811F-4C8E-80B3-CAE5F5D26692}" destId="{AE78E0DA-6470-4508-8F6E-EB29A444ED07}" srcOrd="0" destOrd="0" presId="urn:microsoft.com/office/officeart/2005/8/layout/chevron1"/>
    <dgm:cxn modelId="{CEEF0D87-1DBE-4F1D-89CB-F048D4F4FDE9}" srcId="{18D3FE19-40B9-4D97-BF04-08B7CD896457}" destId="{057305C8-FA33-4A50-A54D-D7BEC4C8F1E8}" srcOrd="1" destOrd="0" parTransId="{5F20B051-6EF2-4AE0-8FC4-8EDDEDF8F59A}" sibTransId="{E74A7A70-5507-402E-9AE3-BC66B47366A9}"/>
    <dgm:cxn modelId="{8EC4C399-93C0-4CE4-AD55-7285D90596EF}" type="presOf" srcId="{7E83A867-9566-4A3B-9923-23C251ED6AB7}" destId="{4A89C624-A682-4D9B-9735-F689482DE6E1}" srcOrd="0" destOrd="0" presId="urn:microsoft.com/office/officeart/2005/8/layout/chevron1"/>
    <dgm:cxn modelId="{23F1679A-7D99-4477-A56E-280B129A576B}" type="presOf" srcId="{057305C8-FA33-4A50-A54D-D7BEC4C8F1E8}" destId="{4C051FE7-A1DD-4B12-84E5-F8E5ED0BFCCC}" srcOrd="0" destOrd="0" presId="urn:microsoft.com/office/officeart/2005/8/layout/chevron1"/>
    <dgm:cxn modelId="{9C7146FE-DB1E-4C2D-A320-B2987383243E}" type="presParOf" srcId="{9E2A3EDD-6455-4455-A11B-1F8763599BB5}" destId="{4A89C624-A682-4D9B-9735-F689482DE6E1}" srcOrd="0" destOrd="0" presId="urn:microsoft.com/office/officeart/2005/8/layout/chevron1"/>
    <dgm:cxn modelId="{B76A9975-31C3-4092-BB6A-1AC1EEC1BEF3}" type="presParOf" srcId="{9E2A3EDD-6455-4455-A11B-1F8763599BB5}" destId="{64BCEC63-9A32-4E95-B0BA-3A8FA8E43653}" srcOrd="1" destOrd="0" presId="urn:microsoft.com/office/officeart/2005/8/layout/chevron1"/>
    <dgm:cxn modelId="{22EC2B6E-28F9-4DF5-AA79-ED87B38DD1BE}" type="presParOf" srcId="{9E2A3EDD-6455-4455-A11B-1F8763599BB5}" destId="{4C051FE7-A1DD-4B12-84E5-F8E5ED0BFCCC}" srcOrd="2" destOrd="0" presId="urn:microsoft.com/office/officeart/2005/8/layout/chevron1"/>
    <dgm:cxn modelId="{EC6589B2-A028-421D-9EC9-D26145F14CB0}" type="presParOf" srcId="{9E2A3EDD-6455-4455-A11B-1F8763599BB5}" destId="{0B99B82D-038D-4F9D-9751-A75576C50024}" srcOrd="3" destOrd="0" presId="urn:microsoft.com/office/officeart/2005/8/layout/chevron1"/>
    <dgm:cxn modelId="{7EB3B6AA-EA22-4634-AA34-C0EAD64AC064}" type="presParOf" srcId="{9E2A3EDD-6455-4455-A11B-1F8763599BB5}" destId="{AE78E0DA-6470-4508-8F6E-EB29A444ED0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9C624-A682-4D9B-9735-F689482DE6E1}">
      <dsp:nvSpPr>
        <dsp:cNvPr id="0" name=""/>
        <dsp:cNvSpPr/>
      </dsp:nvSpPr>
      <dsp:spPr>
        <a:xfrm>
          <a:off x="502796" y="285124"/>
          <a:ext cx="2058695" cy="823478"/>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CA" sz="3600" kern="1200"/>
            <a:t>Think</a:t>
          </a:r>
        </a:p>
      </dsp:txBody>
      <dsp:txXfrm>
        <a:off x="914535" y="285124"/>
        <a:ext cx="1235217" cy="823478"/>
      </dsp:txXfrm>
    </dsp:sp>
    <dsp:sp modelId="{4C051FE7-A1DD-4B12-84E5-F8E5ED0BFCCC}">
      <dsp:nvSpPr>
        <dsp:cNvPr id="0" name=""/>
        <dsp:cNvSpPr/>
      </dsp:nvSpPr>
      <dsp:spPr>
        <a:xfrm>
          <a:off x="502796" y="1545259"/>
          <a:ext cx="2058695" cy="8234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CA" sz="3600" kern="1200"/>
            <a:t>Talk</a:t>
          </a:r>
        </a:p>
      </dsp:txBody>
      <dsp:txXfrm>
        <a:off x="914535" y="1545259"/>
        <a:ext cx="1235217" cy="823478"/>
      </dsp:txXfrm>
    </dsp:sp>
    <dsp:sp modelId="{AE78E0DA-6470-4508-8F6E-EB29A444ED07}">
      <dsp:nvSpPr>
        <dsp:cNvPr id="0" name=""/>
        <dsp:cNvSpPr/>
      </dsp:nvSpPr>
      <dsp:spPr>
        <a:xfrm>
          <a:off x="502796" y="2913394"/>
          <a:ext cx="2058695" cy="823478"/>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CA" sz="3600" kern="1200"/>
            <a:t>Plan</a:t>
          </a:r>
        </a:p>
      </dsp:txBody>
      <dsp:txXfrm>
        <a:off x="914535" y="2913394"/>
        <a:ext cx="1235217" cy="823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9C624-A682-4D9B-9735-F689482DE6E1}">
      <dsp:nvSpPr>
        <dsp:cNvPr id="0" name=""/>
        <dsp:cNvSpPr/>
      </dsp:nvSpPr>
      <dsp:spPr>
        <a:xfrm>
          <a:off x="30559" y="1473692"/>
          <a:ext cx="1677918" cy="671167"/>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CA" sz="3000" kern="1200"/>
            <a:t>Think</a:t>
          </a:r>
        </a:p>
      </dsp:txBody>
      <dsp:txXfrm>
        <a:off x="366143" y="1473692"/>
        <a:ext cx="1006751" cy="671167"/>
      </dsp:txXfrm>
    </dsp:sp>
    <dsp:sp modelId="{4C051FE7-A1DD-4B12-84E5-F8E5ED0BFCCC}">
      <dsp:nvSpPr>
        <dsp:cNvPr id="0" name=""/>
        <dsp:cNvSpPr/>
      </dsp:nvSpPr>
      <dsp:spPr>
        <a:xfrm>
          <a:off x="1539639" y="1478672"/>
          <a:ext cx="1677918" cy="6711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CA" sz="3000" kern="1200"/>
            <a:t>Talk</a:t>
          </a:r>
        </a:p>
      </dsp:txBody>
      <dsp:txXfrm>
        <a:off x="1875223" y="1478672"/>
        <a:ext cx="1006751" cy="671167"/>
      </dsp:txXfrm>
    </dsp:sp>
    <dsp:sp modelId="{AE78E0DA-6470-4508-8F6E-EB29A444ED07}">
      <dsp:nvSpPr>
        <dsp:cNvPr id="0" name=""/>
        <dsp:cNvSpPr/>
      </dsp:nvSpPr>
      <dsp:spPr>
        <a:xfrm>
          <a:off x="2993495" y="1473692"/>
          <a:ext cx="1677918" cy="671167"/>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CA" sz="3000" kern="1200"/>
            <a:t>Plan</a:t>
          </a:r>
        </a:p>
      </dsp:txBody>
      <dsp:txXfrm>
        <a:off x="3329079" y="1473692"/>
        <a:ext cx="1006751" cy="671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9C624-A682-4D9B-9735-F689482DE6E1}">
      <dsp:nvSpPr>
        <dsp:cNvPr id="0" name=""/>
        <dsp:cNvSpPr/>
      </dsp:nvSpPr>
      <dsp:spPr>
        <a:xfrm>
          <a:off x="502796" y="285124"/>
          <a:ext cx="2058695" cy="823478"/>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CA" sz="3600" kern="1200"/>
            <a:t>Think</a:t>
          </a:r>
        </a:p>
      </dsp:txBody>
      <dsp:txXfrm>
        <a:off x="914535" y="285124"/>
        <a:ext cx="1235217" cy="823478"/>
      </dsp:txXfrm>
    </dsp:sp>
    <dsp:sp modelId="{4C051FE7-A1DD-4B12-84E5-F8E5ED0BFCCC}">
      <dsp:nvSpPr>
        <dsp:cNvPr id="0" name=""/>
        <dsp:cNvSpPr/>
      </dsp:nvSpPr>
      <dsp:spPr>
        <a:xfrm>
          <a:off x="502796" y="1545259"/>
          <a:ext cx="2058695" cy="8234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CA" sz="3600" kern="1200"/>
            <a:t>Talk</a:t>
          </a:r>
        </a:p>
      </dsp:txBody>
      <dsp:txXfrm>
        <a:off x="914535" y="1545259"/>
        <a:ext cx="1235217" cy="823478"/>
      </dsp:txXfrm>
    </dsp:sp>
    <dsp:sp modelId="{AE78E0DA-6470-4508-8F6E-EB29A444ED07}">
      <dsp:nvSpPr>
        <dsp:cNvPr id="0" name=""/>
        <dsp:cNvSpPr/>
      </dsp:nvSpPr>
      <dsp:spPr>
        <a:xfrm>
          <a:off x="502796" y="2913394"/>
          <a:ext cx="2058695" cy="823478"/>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CA" sz="3600" kern="1200"/>
            <a:t>Plan</a:t>
          </a:r>
        </a:p>
      </dsp:txBody>
      <dsp:txXfrm>
        <a:off x="914535" y="2913394"/>
        <a:ext cx="1235217" cy="823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9C624-A682-4D9B-9735-F689482DE6E1}">
      <dsp:nvSpPr>
        <dsp:cNvPr id="0" name=""/>
        <dsp:cNvSpPr/>
      </dsp:nvSpPr>
      <dsp:spPr>
        <a:xfrm>
          <a:off x="1377" y="1403353"/>
          <a:ext cx="1677918" cy="671167"/>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CA" sz="3000" kern="1200"/>
            <a:t>Think</a:t>
          </a:r>
        </a:p>
      </dsp:txBody>
      <dsp:txXfrm>
        <a:off x="336961" y="1403353"/>
        <a:ext cx="1006751" cy="671167"/>
      </dsp:txXfrm>
    </dsp:sp>
    <dsp:sp modelId="{4C051FE7-A1DD-4B12-84E5-F8E5ED0BFCCC}">
      <dsp:nvSpPr>
        <dsp:cNvPr id="0" name=""/>
        <dsp:cNvSpPr/>
      </dsp:nvSpPr>
      <dsp:spPr>
        <a:xfrm>
          <a:off x="1511503" y="1403353"/>
          <a:ext cx="1677918" cy="6711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CA" sz="3000" kern="1200"/>
            <a:t>Talk</a:t>
          </a:r>
        </a:p>
      </dsp:txBody>
      <dsp:txXfrm>
        <a:off x="1847087" y="1403353"/>
        <a:ext cx="1006751" cy="671167"/>
      </dsp:txXfrm>
    </dsp:sp>
    <dsp:sp modelId="{AE78E0DA-6470-4508-8F6E-EB29A444ED07}">
      <dsp:nvSpPr>
        <dsp:cNvPr id="0" name=""/>
        <dsp:cNvSpPr/>
      </dsp:nvSpPr>
      <dsp:spPr>
        <a:xfrm>
          <a:off x="3021630" y="1403353"/>
          <a:ext cx="1677918" cy="671167"/>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CA" sz="3000" kern="1200"/>
            <a:t>Plan</a:t>
          </a:r>
        </a:p>
      </dsp:txBody>
      <dsp:txXfrm>
        <a:off x="3357214" y="1403353"/>
        <a:ext cx="1006751" cy="6711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F4FA35-2021-4778-BA08-7902E5165900}"/>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B19565-AD2A-4DEE-BD62-C0C8708DEA5B}"/>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85C44924-9D90-4FA3-8A0B-833E042565F5}" type="datetimeFigureOut">
              <a:rPr lang="en-US" smtClean="0"/>
              <a:t>1/26/21</a:t>
            </a:fld>
            <a:endParaRPr lang="en-US"/>
          </a:p>
        </p:txBody>
      </p:sp>
      <p:sp>
        <p:nvSpPr>
          <p:cNvPr id="4" name="Footer Placeholder 3">
            <a:extLst>
              <a:ext uri="{FF2B5EF4-FFF2-40B4-BE49-F238E27FC236}">
                <a16:creationId xmlns:a16="http://schemas.microsoft.com/office/drawing/2014/main" id="{037AFD81-7AF2-4738-AF71-88B4442013E5}"/>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D5AA9D-5763-4468-907D-BB0F1EB6366E}"/>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A6843B5D-FF45-4518-89F5-8DF889D83CD2}" type="slidenum">
              <a:rPr lang="en-US" smtClean="0"/>
              <a:t>‹#›</a:t>
            </a:fld>
            <a:endParaRPr lang="en-US"/>
          </a:p>
        </p:txBody>
      </p:sp>
    </p:spTree>
    <p:extLst>
      <p:ext uri="{BB962C8B-B14F-4D97-AF65-F5344CB8AC3E}">
        <p14:creationId xmlns:p14="http://schemas.microsoft.com/office/powerpoint/2010/main" val="900563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43063" y="933450"/>
            <a:ext cx="3652837" cy="274032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07741" y="4000499"/>
            <a:ext cx="5486400" cy="482946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9631986-85C3-3142-8581-C9C502931A89}" type="slidenum">
              <a:rPr lang="en-US" smtClean="0"/>
              <a:t>‹#›</a:t>
            </a:fld>
            <a:endParaRPr lang="en-US"/>
          </a:p>
        </p:txBody>
      </p:sp>
    </p:spTree>
    <p:extLst>
      <p:ext uri="{BB962C8B-B14F-4D97-AF65-F5344CB8AC3E}">
        <p14:creationId xmlns:p14="http://schemas.microsoft.com/office/powerpoint/2010/main" val="164328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647700"/>
            <a:ext cx="3929063" cy="2211388"/>
          </a:xfrm>
        </p:spPr>
      </p:sp>
      <p:sp>
        <p:nvSpPr>
          <p:cNvPr id="3" name="Notes Placeholder 2"/>
          <p:cNvSpPr>
            <a:spLocks noGrp="1"/>
          </p:cNvSpPr>
          <p:nvPr>
            <p:ph type="body" idx="1"/>
          </p:nvPr>
        </p:nvSpPr>
        <p:spPr>
          <a:xfrm>
            <a:off x="550591" y="3257549"/>
            <a:ext cx="5486400" cy="5391151"/>
          </a:xfrm>
        </p:spPr>
        <p:txBody>
          <a:bodyPr/>
          <a:lstStyle/>
          <a:p>
            <a:r>
              <a:rPr lang="en-CA" b="1" i="1" dirty="0"/>
              <a:t>Notes to facilitators: </a:t>
            </a:r>
          </a:p>
          <a:p>
            <a:pPr marL="171450" indent="-171450">
              <a:buFont typeface="Arial" panose="020B0604020202020204" pitchFamily="34" charset="0"/>
              <a:buChar char="•"/>
            </a:pPr>
            <a:r>
              <a:rPr lang="en-CA" i="1" dirty="0"/>
              <a:t>This slide is meant to be personalized with your own information – use your own template; add names of facilitators and sponsoring organization</a:t>
            </a: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i="1" dirty="0"/>
              <a:t>These Notes pages of the PowerPoint can be used as a guide for the facilitator, however, </a:t>
            </a:r>
            <a:r>
              <a:rPr lang="en-US" sz="1200" i="1" kern="1200" dirty="0">
                <a:solidFill>
                  <a:schemeClr val="tx1"/>
                </a:solidFill>
                <a:effectLst/>
                <a:latin typeface="+mn-lt"/>
                <a:ea typeface="+mn-ea"/>
                <a:cs typeface="+mn-cs"/>
              </a:rPr>
              <a:t>the Facilitator Guide is more in depth than the PowerPoint slides and Notes and will provide you with more background information to facilitate the session and feel prepared for questions from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kern="1200" dirty="0">
                <a:solidFill>
                  <a:schemeClr val="tx1"/>
                </a:solidFill>
                <a:effectLst/>
                <a:latin typeface="+mn-lt"/>
                <a:ea typeface="+mn-ea"/>
                <a:cs typeface="+mn-cs"/>
              </a:rPr>
              <a:t>Incorporate stories throughout to create “the hook” to engage people in the discussion about why ACP is important for everyone, in all stages of life.</a:t>
            </a:r>
            <a:r>
              <a:rPr lang="en-US" sz="1200" i="1" kern="1200" dirty="0">
                <a:solidFill>
                  <a:schemeClr val="tx1"/>
                </a:solidFill>
                <a:effectLst/>
                <a:latin typeface="+mn-lt"/>
                <a:ea typeface="+mn-ea"/>
                <a:cs typeface="+mn-cs"/>
              </a:rPr>
              <a:t> Use a compelling video or story about ACP (even yours) - ensure the story reinforces the message about the importance of conversations on health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There are questions throughout to initiate discussion with the group. These conversations are an important part of helping people become more comfortable with talking about ACP and related topics.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The key messages are on the slides. What extent of information from the Notes you are able to add will depend on the amount of conversation happening in the group and balancing conversation and information within the time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Option:  D</a:t>
            </a:r>
            <a:r>
              <a:rPr lang="en-CA" sz="1200" i="1" kern="1200" dirty="0" err="1">
                <a:solidFill>
                  <a:schemeClr val="tx1"/>
                </a:solidFill>
                <a:effectLst/>
                <a:latin typeface="+mn-lt"/>
                <a:ea typeface="+mn-ea"/>
                <a:cs typeface="+mn-cs"/>
              </a:rPr>
              <a:t>epending</a:t>
            </a:r>
            <a:r>
              <a:rPr lang="en-CA" sz="1200" i="1" kern="1200" dirty="0">
                <a:solidFill>
                  <a:schemeClr val="tx1"/>
                </a:solidFill>
                <a:effectLst/>
                <a:latin typeface="+mn-lt"/>
                <a:ea typeface="+mn-ea"/>
                <a:cs typeface="+mn-cs"/>
              </a:rPr>
              <a:t> on the size of an online group and the level of familiarity with an online platform, when you pose a question you may want to suggest that everyone take a minute to add their thoughts to the chat box then read them all out loud and validate responses.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kern="1200" dirty="0">
                <a:solidFill>
                  <a:schemeClr val="tx1"/>
                </a:solidFill>
                <a:effectLst/>
                <a:latin typeface="+mn-lt"/>
                <a:ea typeface="+mn-ea"/>
                <a:cs typeface="+mn-cs"/>
              </a:rPr>
              <a:t>Option:  You may want to divide the session into two shorter sessions or to allow more time per session for conversations and review of the information.  Some suggestions: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kern="1200" dirty="0">
                <a:solidFill>
                  <a:schemeClr val="tx1"/>
                </a:solidFill>
                <a:effectLst/>
                <a:latin typeface="+mn-lt"/>
                <a:ea typeface="+mn-ea"/>
                <a:cs typeface="+mn-cs"/>
              </a:rPr>
              <a:t>End the first session after slide 29 which summarizes the session to this point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kern="1200" dirty="0">
                <a:solidFill>
                  <a:schemeClr val="tx1"/>
                </a:solidFill>
                <a:effectLst/>
                <a:latin typeface="+mn-lt"/>
                <a:ea typeface="+mn-ea"/>
                <a:cs typeface="+mn-cs"/>
              </a:rPr>
              <a:t>Assign participants </a:t>
            </a:r>
            <a:r>
              <a:rPr lang="en-CA" sz="1200" i="1" kern="1200">
                <a:solidFill>
                  <a:schemeClr val="tx1"/>
                </a:solidFill>
                <a:effectLst/>
                <a:latin typeface="+mn-lt"/>
                <a:ea typeface="+mn-ea"/>
                <a:cs typeface="+mn-cs"/>
              </a:rPr>
              <a:t>‘homework’ </a:t>
            </a:r>
            <a:r>
              <a:rPr lang="en-CA" sz="1200" i="1" kern="1200" dirty="0">
                <a:solidFill>
                  <a:schemeClr val="tx1"/>
                </a:solidFill>
                <a:effectLst/>
                <a:latin typeface="+mn-lt"/>
                <a:ea typeface="+mn-ea"/>
                <a:cs typeface="+mn-cs"/>
              </a:rPr>
              <a:t>– Think about your values, beliefs and wishes for your future health and personal care and perhaps try a conversation with someone you trust (depending upon the amount of time between sessions).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kern="1200" dirty="0">
                <a:solidFill>
                  <a:schemeClr val="tx1"/>
                </a:solidFill>
                <a:effectLst/>
                <a:latin typeface="+mn-lt"/>
                <a:ea typeface="+mn-ea"/>
                <a:cs typeface="+mn-cs"/>
              </a:rPr>
              <a:t>At the beginning of the second session –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kern="1200" dirty="0">
                <a:solidFill>
                  <a:schemeClr val="tx1"/>
                </a:solidFill>
                <a:effectLst/>
                <a:latin typeface="+mn-lt"/>
                <a:ea typeface="+mn-ea"/>
                <a:cs typeface="+mn-cs"/>
              </a:rPr>
              <a:t>repeat slide 29 to remind everyone about what was covered in the first session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kern="1200" dirty="0">
                <a:solidFill>
                  <a:schemeClr val="tx1"/>
                </a:solidFill>
                <a:effectLst/>
                <a:latin typeface="+mn-lt"/>
                <a:ea typeface="+mn-ea"/>
                <a:cs typeface="+mn-cs"/>
              </a:rPr>
              <a:t>ask for any questions or comments from the first session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kern="1200" dirty="0">
                <a:solidFill>
                  <a:schemeClr val="tx1"/>
                </a:solidFill>
                <a:effectLst/>
                <a:latin typeface="+mn-lt"/>
                <a:ea typeface="+mn-ea"/>
                <a:cs typeface="+mn-cs"/>
              </a:rPr>
              <a:t>review the homework and ask for any volunteers to share how it went for them to think about their values, beliefs and wishes for their future health and personal care and perhaps try a conversation with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89631986-85C3-3142-8581-C9C502931A89}" type="slidenum">
              <a:rPr lang="en-US" smtClean="0"/>
              <a:t>1</a:t>
            </a:fld>
            <a:endParaRPr lang="en-US"/>
          </a:p>
        </p:txBody>
      </p:sp>
    </p:spTree>
    <p:extLst>
      <p:ext uri="{BB962C8B-B14F-4D97-AF65-F5344CB8AC3E}">
        <p14:creationId xmlns:p14="http://schemas.microsoft.com/office/powerpoint/2010/main" val="373095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5663" y="323850"/>
            <a:ext cx="2606675" cy="1466850"/>
          </a:xfrm>
        </p:spPr>
      </p:sp>
      <p:sp>
        <p:nvSpPr>
          <p:cNvPr id="3" name="Notes Placeholder 2"/>
          <p:cNvSpPr>
            <a:spLocks noGrp="1"/>
          </p:cNvSpPr>
          <p:nvPr>
            <p:ph type="body" idx="1"/>
          </p:nvPr>
        </p:nvSpPr>
        <p:spPr>
          <a:xfrm>
            <a:off x="342900" y="2019300"/>
            <a:ext cx="6172200" cy="6953250"/>
          </a:xfrm>
        </p:spPr>
        <p:txBody>
          <a:bodyPr/>
          <a:lstStyle/>
          <a:p>
            <a:r>
              <a:rPr lang="en-CA" sz="1200" b="1" kern="1200" dirty="0">
                <a:solidFill>
                  <a:schemeClr val="tx1"/>
                </a:solidFill>
                <a:effectLst/>
                <a:latin typeface="+mn-lt"/>
                <a:ea typeface="+mn-ea"/>
                <a:cs typeface="+mn-cs"/>
              </a:rPr>
              <a:t>Discussion Break: </a:t>
            </a:r>
            <a:r>
              <a:rPr lang="en-US" sz="1200" b="1" kern="1200" dirty="0">
                <a:solidFill>
                  <a:schemeClr val="tx1"/>
                </a:solidFill>
                <a:effectLst/>
                <a:latin typeface="+mn-lt"/>
                <a:ea typeface="+mn-ea"/>
                <a:cs typeface="+mn-cs"/>
              </a:rPr>
              <a:t>Why do you think Advance Care Planning is important?</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Summarize what people have shared before moving forward. </a:t>
            </a:r>
          </a:p>
          <a:p>
            <a:endParaRPr lang="en-CA" sz="800" dirty="0"/>
          </a:p>
          <a:p>
            <a:pPr lvl="0"/>
            <a:r>
              <a:rPr lang="en-CA" sz="1200" b="1" kern="1200" dirty="0">
                <a:solidFill>
                  <a:schemeClr val="tx1"/>
                </a:solidFill>
                <a:effectLst/>
                <a:latin typeface="+mn-lt"/>
                <a:ea typeface="+mn-ea"/>
                <a:cs typeface="+mn-cs"/>
              </a:rPr>
              <a:t>Explain the importance of doing ACP</a:t>
            </a:r>
          </a:p>
          <a:p>
            <a:pPr>
              <a:spcBef>
                <a:spcPts val="600"/>
              </a:spcBef>
              <a:spcAft>
                <a:spcPts val="1200"/>
              </a:spcAft>
            </a:pPr>
            <a:r>
              <a:rPr lang="en-CA" sz="1200" b="1" kern="1200" dirty="0">
                <a:solidFill>
                  <a:schemeClr val="tx1"/>
                </a:solidFill>
                <a:effectLst/>
                <a:latin typeface="+mn-lt"/>
                <a:ea typeface="+mn-ea"/>
                <a:cs typeface="+mn-cs"/>
              </a:rPr>
              <a:t>Importance of ACP in Canada</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In Canada, when you are ill and need health care, you can choose whether you say yes or no to the tests, examinations, and treatments your health-care provider recommends.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Your health-care provider can only provide care that you want and agree to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Before you make any decisions, your health-care provider will explain to you the risks and benefits of the health care options.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When deciding, it helps to think about what difference it will make in your life.</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It’s important that the health care we receive matches our goals, values, and preferences.</a:t>
            </a:r>
            <a:r>
              <a:rPr lang="en-CA" sz="1200" b="1" kern="1200" dirty="0">
                <a:solidFill>
                  <a:schemeClr val="tx1"/>
                </a:solidFill>
                <a:effectLst/>
                <a:latin typeface="+mn-lt"/>
                <a:ea typeface="+mn-ea"/>
                <a:cs typeface="+mn-cs"/>
              </a:rPr>
              <a:t> </a:t>
            </a:r>
          </a:p>
          <a:p>
            <a:pPr marL="171450" indent="-171450">
              <a:buFont typeface="Arial" panose="020B0604020202020204" pitchFamily="34" charset="0"/>
              <a:buChar char="•"/>
            </a:pPr>
            <a:r>
              <a:rPr lang="en-CA" sz="1200" b="1" kern="1200" dirty="0">
                <a:solidFill>
                  <a:schemeClr val="tx1"/>
                </a:solidFill>
                <a:effectLst/>
                <a:latin typeface="+mn-lt"/>
                <a:ea typeface="+mn-ea"/>
                <a:cs typeface="+mn-cs"/>
              </a:rPr>
              <a:t>Advance Care Planning can help make that happen.</a:t>
            </a:r>
            <a:endParaRPr lang="en-CA"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Facilitate a discussion to allow sharing of the impact that having an ACP (or lack of) had on their family or friends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Acknowledge how life can change at any moment!</a:t>
            </a:r>
          </a:p>
          <a:p>
            <a:r>
              <a:rPr lang="en-CA" sz="1200" kern="1200" dirty="0">
                <a:solidFill>
                  <a:schemeClr val="tx1"/>
                </a:solidFill>
                <a:effectLst/>
                <a:latin typeface="+mn-lt"/>
                <a:ea typeface="+mn-ea"/>
                <a:cs typeface="+mn-cs"/>
              </a:rPr>
              <a:t> </a:t>
            </a:r>
          </a:p>
          <a:p>
            <a:r>
              <a:rPr lang="en-CA" sz="1200" i="1" kern="1200" dirty="0">
                <a:solidFill>
                  <a:schemeClr val="tx1"/>
                </a:solidFill>
                <a:effectLst/>
                <a:latin typeface="+mn-lt"/>
                <a:ea typeface="+mn-ea"/>
                <a:cs typeface="+mn-cs"/>
              </a:rPr>
              <a:t>Here are some examples you could use:</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Mrs. Smith didn’t do any Advance Care Planning</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and was in a serious car accident</a:t>
            </a:r>
            <a:r>
              <a:rPr lang="en-CA" sz="1200" kern="1200" dirty="0">
                <a:solidFill>
                  <a:schemeClr val="tx1"/>
                </a:solidFill>
                <a:effectLst/>
                <a:latin typeface="+mn-lt"/>
                <a:ea typeface="+mn-ea"/>
                <a:cs typeface="+mn-cs"/>
              </a:rPr>
              <a:t> resulting in a brain injury that left her unconscious and a spinal cord injury that may leave her paralyzed from the neck down. The hospital could not find anyone who could make decisions according to her wishes.</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Pam needed someone to make decisions for her for a short time after undergoing heart surgery</a:t>
            </a:r>
            <a:r>
              <a:rPr lang="en-CA" sz="1200" kern="1200" dirty="0">
                <a:solidFill>
                  <a:schemeClr val="tx1"/>
                </a:solidFill>
                <a:effectLst/>
                <a:latin typeface="+mn-lt"/>
                <a:ea typeface="+mn-ea"/>
                <a:cs typeface="+mn-cs"/>
              </a:rPr>
              <a:t>. After a few days of recovery, she was able to go back to making her own decisions.</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Henry had a stroke and could not make his own decisions. </a:t>
            </a:r>
            <a:r>
              <a:rPr lang="en-CA" sz="1200" kern="1200" dirty="0">
                <a:solidFill>
                  <a:schemeClr val="tx1"/>
                </a:solidFill>
                <a:effectLst/>
                <a:latin typeface="+mn-lt"/>
                <a:ea typeface="+mn-ea"/>
                <a:cs typeface="+mn-cs"/>
              </a:rPr>
              <a:t>He didn’t have any written plans, but his spouse was with him and knew what his wishes were.</a:t>
            </a:r>
          </a:p>
          <a:p>
            <a:pPr marL="457200" lvl="1" indent="0">
              <a:buFont typeface="Arial" panose="020B0604020202020204" pitchFamily="34" charset="0"/>
              <a:buNone/>
            </a:pPr>
            <a:r>
              <a:rPr lang="en-CA"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Mr. Johnson has late-stage dementia and didn’t do any Advance Care Planning. His family and friends have different ideas about what his wishes for health and personal care are from previous conversations but cannot come to a consensus and do not know who they should be listening to.</a:t>
            </a:r>
            <a:endParaRPr lang="en-CA" dirty="0"/>
          </a:p>
        </p:txBody>
      </p:sp>
      <p:sp>
        <p:nvSpPr>
          <p:cNvPr id="4" name="Slide Number Placeholder 3"/>
          <p:cNvSpPr>
            <a:spLocks noGrp="1"/>
          </p:cNvSpPr>
          <p:nvPr>
            <p:ph type="sldNum" sz="quarter" idx="10"/>
          </p:nvPr>
        </p:nvSpPr>
        <p:spPr/>
        <p:txBody>
          <a:bodyPr/>
          <a:lstStyle/>
          <a:p>
            <a:fld id="{89631986-85C3-3142-8581-C9C502931A89}" type="slidenum">
              <a:rPr lang="en-US" smtClean="0"/>
              <a:t>10</a:t>
            </a:fld>
            <a:endParaRPr lang="en-US"/>
          </a:p>
        </p:txBody>
      </p:sp>
    </p:spTree>
    <p:extLst>
      <p:ext uri="{BB962C8B-B14F-4D97-AF65-F5344CB8AC3E}">
        <p14:creationId xmlns:p14="http://schemas.microsoft.com/office/powerpoint/2010/main" val="381287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266700"/>
            <a:ext cx="3216275" cy="1809750"/>
          </a:xfrm>
        </p:spPr>
      </p:sp>
      <p:sp>
        <p:nvSpPr>
          <p:cNvPr id="3" name="Notes Placeholder 2"/>
          <p:cNvSpPr>
            <a:spLocks noGrp="1"/>
          </p:cNvSpPr>
          <p:nvPr>
            <p:ph type="body" idx="1"/>
          </p:nvPr>
        </p:nvSpPr>
        <p:spPr>
          <a:xfrm>
            <a:off x="495300" y="2286000"/>
            <a:ext cx="5867399" cy="6743699"/>
          </a:xfrm>
        </p:spPr>
        <p:txBody>
          <a:bodyPr/>
          <a:lstStyle/>
          <a:p>
            <a:pPr lvl="0"/>
            <a:r>
              <a:rPr lang="en-CA" sz="1200" b="1" kern="1200" dirty="0">
                <a:solidFill>
                  <a:schemeClr val="tx1"/>
                </a:solidFill>
                <a:effectLst/>
                <a:latin typeface="+mn-lt"/>
                <a:ea typeface="+mn-ea"/>
                <a:cs typeface="+mn-cs"/>
              </a:rPr>
              <a:t>Explain the benefits of Advance Care Planning to everyone – for you, family and friends, and health care providers</a:t>
            </a:r>
          </a:p>
          <a:p>
            <a:r>
              <a:rPr lang="en-CA" sz="1200" i="1"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Advance Care Planning can benefit everyone, regardless of health and stage of life.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may not have any health concerns, but being ready in case a health crisis happens will ease the burden on everyone.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especially important for people living with serious illnesses - such as dementia, cancer, heart disease, or kidney disease - to begin the process as soon as possible.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Advance Care Planning helps people diagnosed with serious illnesses prepare themselves and the people important to them for the future.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For you: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An important part of your life planning.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Can help you get care that is right for you and aligned with your values, preferences and wishes.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Allows you to know yourself better and to understand what’s important to you.</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Can bring you peace of mind, knowing that people you trust know your health care wishes in case you aren’t well enough to speak for yourself.</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For your family and friends: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A gift you give your family. It lets those who care about you know what care you would (or would not) want.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Makes it clear to everyone in your family and friend circle who you want to make care decisions for you if you can’t.</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Reduces family disputes and confusion about your health-care wishes.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Helps your decision maker communicate better with your health-care team</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For your health-care providers: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Lets your health-care providers know what kinds of things in life are important to you.</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Helps your health-care providers know more about your culture and beliefs and how they affect your care decisions.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Helps your health-care providers know what life support or care options you would refuse to receive if needed.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Lets your health-care providers know who will make decisions for you if you cannot make them for yourself.</a:t>
            </a:r>
            <a:endParaRPr lang="en-CA" dirty="0"/>
          </a:p>
        </p:txBody>
      </p:sp>
      <p:sp>
        <p:nvSpPr>
          <p:cNvPr id="4" name="Slide Number Placeholder 3"/>
          <p:cNvSpPr>
            <a:spLocks noGrp="1"/>
          </p:cNvSpPr>
          <p:nvPr>
            <p:ph type="sldNum" sz="quarter" idx="5"/>
          </p:nvPr>
        </p:nvSpPr>
        <p:spPr/>
        <p:txBody>
          <a:bodyPr/>
          <a:lstStyle/>
          <a:p>
            <a:fld id="{89631986-85C3-3142-8581-C9C502931A89}" type="slidenum">
              <a:rPr lang="en-US" smtClean="0"/>
              <a:t>11</a:t>
            </a:fld>
            <a:endParaRPr lang="en-US"/>
          </a:p>
        </p:txBody>
      </p:sp>
    </p:spTree>
    <p:extLst>
      <p:ext uri="{BB962C8B-B14F-4D97-AF65-F5344CB8AC3E}">
        <p14:creationId xmlns:p14="http://schemas.microsoft.com/office/powerpoint/2010/main" val="293652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FF0000"/>
                </a:solidFill>
              </a:rPr>
              <a:t>(Photo that shows a variety of different people comes in on second mouse click so that you can ask the group the question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FF0000"/>
              </a:solidFill>
            </a:endParaRPr>
          </a:p>
          <a:p>
            <a:r>
              <a:rPr lang="en-CA" sz="1200" b="1" kern="1200" dirty="0">
                <a:solidFill>
                  <a:schemeClr val="tx1"/>
                </a:solidFill>
                <a:effectLst/>
                <a:latin typeface="+mn-lt"/>
                <a:ea typeface="+mn-ea"/>
                <a:cs typeface="+mn-cs"/>
              </a:rPr>
              <a:t>Discussion Break: Who do you think should do Advance Care Planning?</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Invite participants to share their thoughts.</a:t>
            </a:r>
          </a:p>
          <a:p>
            <a:r>
              <a:rPr lang="en-CA" sz="1200" b="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Explain: Advance Care Planning is for everyone!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All adults, 19 years and older, who are capable of making health care decisions should do Advance Care Planning, especially people who:</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have a serious illness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think their family may have different views or beliefs from their own</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have family members who don’t know, understand, or support their health-care choices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have a condition, such as dementia, that will lead to a loss of capacity to make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FF0000"/>
              </a:solidFill>
            </a:endParaRPr>
          </a:p>
          <a:p>
            <a:endParaRPr lang="en-CA" dirty="0"/>
          </a:p>
        </p:txBody>
      </p:sp>
      <p:sp>
        <p:nvSpPr>
          <p:cNvPr id="4" name="Slide Number Placeholder 3"/>
          <p:cNvSpPr>
            <a:spLocks noGrp="1"/>
          </p:cNvSpPr>
          <p:nvPr>
            <p:ph type="sldNum" sz="quarter" idx="10"/>
          </p:nvPr>
        </p:nvSpPr>
        <p:spPr/>
        <p:txBody>
          <a:bodyPr/>
          <a:lstStyle/>
          <a:p>
            <a:fld id="{89631986-85C3-3142-8581-C9C502931A89}" type="slidenum">
              <a:rPr lang="en-US" smtClean="0"/>
              <a:t>12</a:t>
            </a:fld>
            <a:endParaRPr lang="en-US"/>
          </a:p>
        </p:txBody>
      </p:sp>
    </p:spTree>
    <p:extLst>
      <p:ext uri="{BB962C8B-B14F-4D97-AF65-F5344CB8AC3E}">
        <p14:creationId xmlns:p14="http://schemas.microsoft.com/office/powerpoint/2010/main" val="306073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685800"/>
            <a:ext cx="4868863" cy="2740025"/>
          </a:xfrm>
        </p:spPr>
      </p:sp>
      <p:sp>
        <p:nvSpPr>
          <p:cNvPr id="3" name="Notes Placeholder 2"/>
          <p:cNvSpPr>
            <a:spLocks noGrp="1"/>
          </p:cNvSpPr>
          <p:nvPr>
            <p:ph type="body" idx="1"/>
          </p:nvPr>
        </p:nvSpPr>
        <p:spPr>
          <a:xfrm>
            <a:off x="685006" y="3713162"/>
            <a:ext cx="5486400" cy="5116805"/>
          </a:xfrm>
        </p:spPr>
        <p:txBody>
          <a:bodyPr/>
          <a:lstStyle/>
          <a:p>
            <a:r>
              <a:rPr lang="en-CA" i="1" dirty="0">
                <a:solidFill>
                  <a:srgbClr val="FF0000"/>
                </a:solidFill>
              </a:rPr>
              <a:t>(Photos showing different life stages appear on second mouse click to allow you to ask the question of the group)</a:t>
            </a:r>
          </a:p>
          <a:p>
            <a:endParaRPr lang="en-CA" dirty="0"/>
          </a:p>
          <a:p>
            <a:r>
              <a:rPr lang="en-CA" sz="1200" b="1" kern="1200" dirty="0">
                <a:solidFill>
                  <a:schemeClr val="tx1"/>
                </a:solidFill>
                <a:effectLst/>
                <a:latin typeface="+mn-lt"/>
                <a:ea typeface="+mn-ea"/>
                <a:cs typeface="+mn-cs"/>
              </a:rPr>
              <a:t>Discussion Break: W</a:t>
            </a:r>
            <a:r>
              <a:rPr lang="en-US" sz="1200" b="1" kern="1200" dirty="0">
                <a:solidFill>
                  <a:schemeClr val="tx1"/>
                </a:solidFill>
                <a:effectLst/>
                <a:latin typeface="+mn-lt"/>
                <a:ea typeface="+mn-ea"/>
                <a:cs typeface="+mn-cs"/>
              </a:rPr>
              <a:t>hen should we do Advance Care Planning? </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Invite participants to share their thoughts.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Explain:</a:t>
            </a:r>
            <a:r>
              <a:rPr lang="en-CA"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CA" sz="1200" b="0" kern="1200" dirty="0">
                <a:solidFill>
                  <a:schemeClr val="tx1"/>
                </a:solidFill>
                <a:effectLst/>
                <a:latin typeface="+mn-lt"/>
                <a:ea typeface="+mn-ea"/>
                <a:cs typeface="+mn-cs"/>
              </a:rPr>
              <a:t>The sooner you start the better.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What you think about and plan for in your Advance Care Planning will be different at different stages of life as things can change at any time.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This means we will need to be reviewing our Advance Care Plan as life progresses.</a:t>
            </a:r>
          </a:p>
          <a:p>
            <a:endParaRPr lang="en-CA" sz="1200" b="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You should consider doing Advance Care Planning at these times:</a:t>
            </a:r>
          </a:p>
          <a:p>
            <a:pPr lvl="0"/>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When you experience a significant change or major event in your life, such as: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Changes in health</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Changes in your relationship (including common law, marriage, divorce)</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Having children/grandchildren</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Retirement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Buying/selling property</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Upcoming surgery</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Moving</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When a serious illness happens: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On diagnosis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If your health declines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On diagnosis of terminal illness</a:t>
            </a:r>
            <a:endParaRPr lang="en-CA" dirty="0"/>
          </a:p>
        </p:txBody>
      </p:sp>
      <p:sp>
        <p:nvSpPr>
          <p:cNvPr id="4" name="Slide Number Placeholder 3"/>
          <p:cNvSpPr>
            <a:spLocks noGrp="1"/>
          </p:cNvSpPr>
          <p:nvPr>
            <p:ph type="sldNum" sz="quarter" idx="10"/>
          </p:nvPr>
        </p:nvSpPr>
        <p:spPr/>
        <p:txBody>
          <a:bodyPr/>
          <a:lstStyle/>
          <a:p>
            <a:fld id="{89631986-85C3-3142-8581-C9C502931A89}" type="slidenum">
              <a:rPr lang="en-US" smtClean="0"/>
              <a:t>13</a:t>
            </a:fld>
            <a:endParaRPr lang="en-US"/>
          </a:p>
        </p:txBody>
      </p:sp>
    </p:spTree>
    <p:extLst>
      <p:ext uri="{BB962C8B-B14F-4D97-AF65-F5344CB8AC3E}">
        <p14:creationId xmlns:p14="http://schemas.microsoft.com/office/powerpoint/2010/main" val="3060005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r>
              <a:rPr lang="en-CA" b="1"/>
              <a:t>Before moving on, summarize the information shared so far:</a:t>
            </a:r>
          </a:p>
          <a:p>
            <a:endParaRPr lang="en-CA"/>
          </a:p>
          <a:p>
            <a:pPr marL="628650" lvl="1" indent="-171450">
              <a:lnSpc>
                <a:spcPct val="150000"/>
              </a:lnSpc>
              <a:spcBef>
                <a:spcPts val="0"/>
              </a:spcBef>
              <a:buFont typeface="Arial" panose="020B0604020202020204" pitchFamily="34" charset="0"/>
              <a:buChar char="•"/>
            </a:pPr>
            <a:r>
              <a:rPr lang="en-CA" sz="1200" b="1" kern="1200">
                <a:solidFill>
                  <a:schemeClr val="tx1"/>
                </a:solidFill>
                <a:effectLst/>
                <a:latin typeface="+mn-lt"/>
                <a:ea typeface="+mn-ea"/>
                <a:cs typeface="+mn-cs"/>
              </a:rPr>
              <a:t>What:</a:t>
            </a:r>
            <a:r>
              <a:rPr lang="en-CA" sz="1200" kern="1200">
                <a:solidFill>
                  <a:schemeClr val="tx1"/>
                </a:solidFill>
                <a:effectLst/>
                <a:latin typeface="+mn-lt"/>
                <a:ea typeface="+mn-ea"/>
                <a:cs typeface="+mn-cs"/>
              </a:rPr>
              <a:t> Advance Care Planning is a process that involves thinking about and sharing your wishes and preferences for health care and personal care with the people you trust.  It can include choosing who would make these care decisions for you if you cannot do so. </a:t>
            </a:r>
            <a:r>
              <a:rPr lang="en-CA" sz="1200" b="1" kern="1200">
                <a:solidFill>
                  <a:schemeClr val="tx1"/>
                </a:solidFill>
                <a:effectLst/>
                <a:latin typeface="+mn-lt"/>
                <a:ea typeface="+mn-ea"/>
                <a:cs typeface="+mn-cs"/>
              </a:rPr>
              <a:t>It is a part of life planning. </a:t>
            </a:r>
            <a:endParaRPr lang="en-CA" sz="1200" kern="1200">
              <a:solidFill>
                <a:schemeClr val="tx1"/>
              </a:solidFill>
              <a:effectLst/>
              <a:latin typeface="+mn-lt"/>
              <a:ea typeface="+mn-ea"/>
              <a:cs typeface="+mn-cs"/>
            </a:endParaRPr>
          </a:p>
          <a:p>
            <a:pPr marL="628650" lvl="1" indent="-171450">
              <a:lnSpc>
                <a:spcPct val="150000"/>
              </a:lnSpc>
              <a:spcBef>
                <a:spcPts val="0"/>
              </a:spcBef>
              <a:buFont typeface="Arial" panose="020B0604020202020204" pitchFamily="34" charset="0"/>
              <a:buChar char="•"/>
            </a:pPr>
            <a:r>
              <a:rPr lang="en-CA" sz="1200" b="1" kern="1200">
                <a:solidFill>
                  <a:schemeClr val="tx1"/>
                </a:solidFill>
                <a:effectLst/>
                <a:latin typeface="+mn-lt"/>
                <a:ea typeface="+mn-ea"/>
                <a:cs typeface="+mn-cs"/>
              </a:rPr>
              <a:t>Why:</a:t>
            </a:r>
            <a:r>
              <a:rPr lang="en-CA" sz="1200" kern="1200">
                <a:solidFill>
                  <a:schemeClr val="tx1"/>
                </a:solidFill>
                <a:effectLst/>
                <a:latin typeface="+mn-lt"/>
                <a:ea typeface="+mn-ea"/>
                <a:cs typeface="+mn-cs"/>
              </a:rPr>
              <a:t> Advance Care Planning helps you get the care that is right for you and aligned with your values, preferences and wishes, even if you’re unable to speak for yourself.</a:t>
            </a:r>
          </a:p>
          <a:p>
            <a:pPr marL="628650" lvl="1" indent="-171450">
              <a:lnSpc>
                <a:spcPct val="150000"/>
              </a:lnSpc>
              <a:spcBef>
                <a:spcPts val="0"/>
              </a:spcBef>
              <a:buFont typeface="Arial" panose="020B0604020202020204" pitchFamily="34" charset="0"/>
              <a:buChar char="•"/>
            </a:pPr>
            <a:r>
              <a:rPr lang="en-CA" sz="1200" b="1" kern="1200">
                <a:solidFill>
                  <a:schemeClr val="tx1"/>
                </a:solidFill>
                <a:effectLst/>
                <a:latin typeface="+mn-lt"/>
                <a:ea typeface="+mn-ea"/>
                <a:cs typeface="+mn-cs"/>
              </a:rPr>
              <a:t>Who: It’s for every adult</a:t>
            </a:r>
            <a:r>
              <a:rPr lang="en-CA" sz="1200" kern="1200">
                <a:solidFill>
                  <a:schemeClr val="tx1"/>
                </a:solidFill>
                <a:effectLst/>
                <a:latin typeface="+mn-lt"/>
                <a:ea typeface="+mn-ea"/>
                <a:cs typeface="+mn-cs"/>
              </a:rPr>
              <a:t>, not just for people who are old or ill.</a:t>
            </a:r>
          </a:p>
          <a:p>
            <a:pPr marL="628650" lvl="1" indent="-171450">
              <a:lnSpc>
                <a:spcPct val="150000"/>
              </a:lnSpc>
              <a:spcBef>
                <a:spcPts val="0"/>
              </a:spcBef>
              <a:buFont typeface="Arial" panose="020B0604020202020204" pitchFamily="34" charset="0"/>
              <a:buChar char="•"/>
            </a:pPr>
            <a:r>
              <a:rPr lang="en-CA" sz="1200" b="1" kern="1200">
                <a:solidFill>
                  <a:schemeClr val="tx1"/>
                </a:solidFill>
                <a:effectLst/>
                <a:latin typeface="+mn-lt"/>
                <a:ea typeface="+mn-ea"/>
                <a:cs typeface="+mn-cs"/>
              </a:rPr>
              <a:t>When: The sooner you start your ACP, the better!</a:t>
            </a:r>
            <a:endParaRPr lang="en-CA" sz="1200" kern="1200">
              <a:solidFill>
                <a:schemeClr val="tx1"/>
              </a:solidFill>
              <a:effectLst/>
              <a:latin typeface="+mn-lt"/>
              <a:ea typeface="+mn-ea"/>
              <a:cs typeface="+mn-cs"/>
            </a:endParaRPr>
          </a:p>
          <a:p>
            <a:pPr marL="628650" lvl="1" indent="-171450">
              <a:lnSpc>
                <a:spcPct val="150000"/>
              </a:lnSpc>
              <a:spcBef>
                <a:spcPts val="0"/>
              </a:spcBef>
              <a:buFont typeface="Arial" panose="020B0604020202020204" pitchFamily="34" charset="0"/>
              <a:buChar char="•"/>
            </a:pPr>
            <a:r>
              <a:rPr lang="en-CA" sz="1200" b="1" kern="1200">
                <a:solidFill>
                  <a:schemeClr val="tx1"/>
                </a:solidFill>
                <a:effectLst/>
                <a:latin typeface="+mn-lt"/>
                <a:ea typeface="+mn-ea"/>
                <a:cs typeface="+mn-cs"/>
              </a:rPr>
              <a:t>When: Advance Care Planning is not a one-time event</a:t>
            </a:r>
            <a:r>
              <a:rPr lang="en-CA" sz="1200" kern="1200">
                <a:solidFill>
                  <a:schemeClr val="tx1"/>
                </a:solidFill>
                <a:effectLst/>
                <a:latin typeface="+mn-lt"/>
                <a:ea typeface="+mn-ea"/>
                <a:cs typeface="+mn-cs"/>
              </a:rPr>
              <a:t>. It’s recommended that you review your plans at key times in your life, like when there are changes to your health or close relationships. </a:t>
            </a:r>
          </a:p>
          <a:p>
            <a:endParaRPr lang="en-CA"/>
          </a:p>
        </p:txBody>
      </p:sp>
      <p:sp>
        <p:nvSpPr>
          <p:cNvPr id="4" name="Slide Number Placeholder 3"/>
          <p:cNvSpPr>
            <a:spLocks noGrp="1"/>
          </p:cNvSpPr>
          <p:nvPr>
            <p:ph type="sldNum" sz="quarter" idx="5"/>
          </p:nvPr>
        </p:nvSpPr>
        <p:spPr/>
        <p:txBody>
          <a:bodyPr/>
          <a:lstStyle/>
          <a:p>
            <a:fld id="{89631986-85C3-3142-8581-C9C502931A89}" type="slidenum">
              <a:rPr lang="en-US" smtClean="0"/>
              <a:t>14</a:t>
            </a:fld>
            <a:endParaRPr lang="en-US"/>
          </a:p>
        </p:txBody>
      </p:sp>
    </p:spTree>
    <p:extLst>
      <p:ext uri="{BB962C8B-B14F-4D97-AF65-F5344CB8AC3E}">
        <p14:creationId xmlns:p14="http://schemas.microsoft.com/office/powerpoint/2010/main" val="1044513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marL="0" indent="0">
              <a:buFont typeface="Arial" panose="020B0604020202020204" pitchFamily="34" charset="0"/>
              <a:buNone/>
              <a:tabLst>
                <a:tab pos="1616075" algn="l"/>
              </a:tabLst>
            </a:pPr>
            <a:r>
              <a:rPr lang="en-US" b="1" dirty="0"/>
              <a:t>Explain the 3 simple steps of ACP:</a:t>
            </a:r>
          </a:p>
          <a:p>
            <a:pPr marL="457200" indent="-457200">
              <a:buFont typeface="Arial" panose="020B0604020202020204" pitchFamily="34" charset="0"/>
              <a:buChar char="•"/>
              <a:tabLst>
                <a:tab pos="1616075" algn="l"/>
              </a:tabLst>
            </a:pPr>
            <a:endParaRPr lang="en-US" b="1" dirty="0"/>
          </a:p>
          <a:p>
            <a:pPr>
              <a:tabLst>
                <a:tab pos="1616075" algn="l"/>
              </a:tabLst>
            </a:pPr>
            <a:r>
              <a:rPr lang="en-US" b="1" i="0" dirty="0"/>
              <a:t>Think:</a:t>
            </a:r>
            <a:r>
              <a:rPr lang="en-US" i="0" dirty="0"/>
              <a:t>  </a:t>
            </a:r>
            <a:r>
              <a:rPr lang="en-US" b="1" i="0" dirty="0"/>
              <a:t>What </a:t>
            </a:r>
            <a:r>
              <a:rPr lang="en-US" i="0" dirty="0"/>
              <a:t>matters most to you? </a:t>
            </a:r>
            <a:br>
              <a:rPr lang="en-US" i="0" dirty="0"/>
            </a:br>
            <a:r>
              <a:rPr lang="en-US" i="0" dirty="0"/>
              <a:t>             </a:t>
            </a:r>
            <a:r>
              <a:rPr lang="en-US" b="1" i="0" dirty="0"/>
              <a:t>Who </a:t>
            </a:r>
            <a:r>
              <a:rPr lang="en-US" i="0" dirty="0"/>
              <a:t>could make health-care decisions for you if you cannot?</a:t>
            </a:r>
          </a:p>
          <a:p>
            <a:pPr>
              <a:tabLst>
                <a:tab pos="1616075" algn="l"/>
              </a:tabLst>
            </a:pPr>
            <a:endParaRPr lang="en-US" b="1" i="0" dirty="0"/>
          </a:p>
          <a:p>
            <a:pPr>
              <a:tabLst>
                <a:tab pos="1616075" algn="l"/>
              </a:tabLst>
            </a:pPr>
            <a:r>
              <a:rPr lang="en-US" b="1" i="0" dirty="0"/>
              <a:t>Talk:     Discuss </a:t>
            </a:r>
            <a:r>
              <a:rPr lang="en-US" b="0" i="0" dirty="0"/>
              <a:t>your thoughts with</a:t>
            </a:r>
          </a:p>
          <a:p>
            <a:pPr lvl="3">
              <a:tabLst>
                <a:tab pos="1616075" algn="l"/>
              </a:tabLst>
            </a:pPr>
            <a:r>
              <a:rPr lang="en-US" i="0" dirty="0"/>
              <a:t>the people you trust, and</a:t>
            </a:r>
            <a:br>
              <a:rPr lang="en-US" i="0" dirty="0"/>
            </a:br>
            <a:r>
              <a:rPr lang="en-US" i="0" dirty="0"/>
              <a:t>your health-care providers</a:t>
            </a:r>
          </a:p>
          <a:p>
            <a:pPr>
              <a:tabLst>
                <a:tab pos="1616075" algn="l"/>
              </a:tabLst>
            </a:pPr>
            <a:endParaRPr lang="en-US" b="1" i="0" dirty="0"/>
          </a:p>
          <a:p>
            <a:pPr>
              <a:tabLst>
                <a:tab pos="1616075" algn="l"/>
              </a:tabLst>
            </a:pPr>
            <a:r>
              <a:rPr lang="en-US" b="1" i="0" dirty="0"/>
              <a:t>Plan:    Record</a:t>
            </a:r>
            <a:r>
              <a:rPr lang="en-US" i="0" dirty="0"/>
              <a:t> your wishes</a:t>
            </a:r>
            <a:br>
              <a:rPr lang="en-US" i="0" dirty="0"/>
            </a:br>
            <a:r>
              <a:rPr lang="en-US" i="0" dirty="0"/>
              <a:t>             </a:t>
            </a:r>
            <a:r>
              <a:rPr lang="en-US" b="1" i="0" dirty="0"/>
              <a:t>Share</a:t>
            </a:r>
            <a:r>
              <a:rPr lang="en-US" i="0" dirty="0"/>
              <a:t> your plan with:</a:t>
            </a:r>
          </a:p>
          <a:p>
            <a:pPr lvl="3">
              <a:tabLst>
                <a:tab pos="1616075" algn="l"/>
              </a:tabLst>
            </a:pPr>
            <a:r>
              <a:rPr lang="en-US" i="0" dirty="0"/>
              <a:t>the people you trust, and</a:t>
            </a:r>
          </a:p>
          <a:p>
            <a:pPr lvl="3">
              <a:tabLst>
                <a:tab pos="1616075" algn="l"/>
              </a:tabLst>
            </a:pPr>
            <a:r>
              <a:rPr lang="en-US" i="0" dirty="0"/>
              <a:t>your health-care providers.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Reinforce the revolving nature of advance care planning -- an ongoing process of thinking, talking, planning.</a:t>
            </a:r>
          </a:p>
          <a:p>
            <a:endParaRPr lang="en-CA" dirty="0"/>
          </a:p>
        </p:txBody>
      </p:sp>
      <p:sp>
        <p:nvSpPr>
          <p:cNvPr id="4" name="Slide Number Placeholder 3"/>
          <p:cNvSpPr>
            <a:spLocks noGrp="1"/>
          </p:cNvSpPr>
          <p:nvPr>
            <p:ph type="sldNum" sz="quarter" idx="5"/>
          </p:nvPr>
        </p:nvSpPr>
        <p:spPr/>
        <p:txBody>
          <a:bodyPr/>
          <a:lstStyle/>
          <a:p>
            <a:fld id="{89631986-85C3-3142-8581-C9C502931A89}" type="slidenum">
              <a:rPr lang="en-US" smtClean="0"/>
              <a:t>15</a:t>
            </a:fld>
            <a:endParaRPr lang="en-US"/>
          </a:p>
        </p:txBody>
      </p:sp>
    </p:spTree>
    <p:extLst>
      <p:ext uri="{BB962C8B-B14F-4D97-AF65-F5344CB8AC3E}">
        <p14:creationId xmlns:p14="http://schemas.microsoft.com/office/powerpoint/2010/main" val="3312284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r>
              <a:rPr lang="en-US" b="1" dirty="0"/>
              <a:t>Explain what they should think about:</a:t>
            </a:r>
          </a:p>
          <a:p>
            <a:endParaRPr lang="en-US" dirty="0"/>
          </a:p>
          <a:p>
            <a:r>
              <a:rPr lang="en-US" sz="1200" b="1" kern="1200" dirty="0">
                <a:solidFill>
                  <a:schemeClr val="tx1"/>
                </a:solidFill>
                <a:effectLst/>
                <a:latin typeface="+mn-lt"/>
                <a:ea typeface="+mn-ea"/>
                <a:cs typeface="+mn-cs"/>
              </a:rPr>
              <a:t>THINK: what matters most to you?</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 about:</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your personal </a:t>
            </a:r>
            <a:r>
              <a:rPr lang="en-CA" sz="1200" b="1" kern="1200" dirty="0">
                <a:solidFill>
                  <a:schemeClr val="tx1"/>
                </a:solidFill>
                <a:effectLst/>
                <a:latin typeface="+mn-lt"/>
                <a:ea typeface="+mn-ea"/>
                <a:cs typeface="+mn-cs"/>
              </a:rPr>
              <a:t>values</a:t>
            </a:r>
            <a:r>
              <a:rPr lang="en-CA" sz="1200" kern="1200" dirty="0">
                <a:solidFill>
                  <a:schemeClr val="tx1"/>
                </a:solidFill>
                <a:effectLst/>
                <a:latin typeface="+mn-lt"/>
                <a:ea typeface="+mn-ea"/>
                <a:cs typeface="+mn-cs"/>
              </a:rPr>
              <a:t>: the things that are important to you and that you would want to continue even if you became seriously ill.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your personal </a:t>
            </a:r>
            <a:r>
              <a:rPr lang="en-CA" sz="1200" b="1" kern="1200" dirty="0">
                <a:solidFill>
                  <a:schemeClr val="tx1"/>
                </a:solidFill>
                <a:effectLst/>
                <a:latin typeface="+mn-lt"/>
                <a:ea typeface="+mn-ea"/>
                <a:cs typeface="+mn-cs"/>
              </a:rPr>
              <a:t>beliefs</a:t>
            </a:r>
            <a:r>
              <a:rPr lang="en-CA" sz="1200" kern="1200" dirty="0">
                <a:solidFill>
                  <a:schemeClr val="tx1"/>
                </a:solidFill>
                <a:effectLst/>
                <a:latin typeface="+mn-lt"/>
                <a:ea typeface="+mn-ea"/>
                <a:cs typeface="+mn-cs"/>
              </a:rPr>
              <a:t>: the spiritual or cultural practices that are important to you, or spiritual beliefs that will influence the options of care to be considered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your personal </a:t>
            </a:r>
            <a:r>
              <a:rPr lang="en-CA" sz="1200" b="1" kern="1200" dirty="0">
                <a:solidFill>
                  <a:schemeClr val="tx1"/>
                </a:solidFill>
                <a:effectLst/>
                <a:latin typeface="+mn-lt"/>
                <a:ea typeface="+mn-ea"/>
                <a:cs typeface="+mn-cs"/>
              </a:rPr>
              <a:t>wishes: </a:t>
            </a:r>
            <a:r>
              <a:rPr lang="en-CA" sz="1200" b="0" kern="1200" dirty="0">
                <a:solidFill>
                  <a:schemeClr val="tx1"/>
                </a:solidFill>
                <a:effectLst/>
                <a:latin typeface="+mn-lt"/>
                <a:ea typeface="+mn-ea"/>
                <a:cs typeface="+mn-cs"/>
              </a:rPr>
              <a:t>e.g. </a:t>
            </a:r>
            <a:r>
              <a:rPr lang="en-CA" sz="1200" kern="1200" dirty="0">
                <a:solidFill>
                  <a:schemeClr val="tx1"/>
                </a:solidFill>
                <a:effectLst/>
                <a:latin typeface="+mn-lt"/>
                <a:ea typeface="+mn-ea"/>
                <a:cs typeface="+mn-cs"/>
              </a:rPr>
              <a:t>who you like to be with,</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where you would want to live and be cared for if you were ill, things you would like to have with you.</a:t>
            </a:r>
          </a:p>
          <a:p>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Thinking about what matters to you informs your future health care decisions.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9631986-85C3-3142-8581-C9C502931A89}" type="slidenum">
              <a:rPr lang="en-US" smtClean="0"/>
              <a:t>16</a:t>
            </a:fld>
            <a:endParaRPr lang="en-US"/>
          </a:p>
        </p:txBody>
      </p:sp>
    </p:spTree>
    <p:extLst>
      <p:ext uri="{BB962C8B-B14F-4D97-AF65-F5344CB8AC3E}">
        <p14:creationId xmlns:p14="http://schemas.microsoft.com/office/powerpoint/2010/main" val="297598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152400"/>
            <a:ext cx="3657600" cy="2057400"/>
          </a:xfrm>
        </p:spPr>
      </p:sp>
      <p:sp>
        <p:nvSpPr>
          <p:cNvPr id="3" name="Notes Placeholder 2"/>
          <p:cNvSpPr>
            <a:spLocks noGrp="1"/>
          </p:cNvSpPr>
          <p:nvPr>
            <p:ph type="body" idx="1"/>
          </p:nvPr>
        </p:nvSpPr>
        <p:spPr>
          <a:xfrm>
            <a:off x="342900" y="2233466"/>
            <a:ext cx="6172200" cy="6910534"/>
          </a:xfrm>
        </p:spPr>
        <p:txBody>
          <a:bodyPr/>
          <a:lstStyle/>
          <a:p>
            <a:r>
              <a:rPr lang="en-US" sz="1100" b="0" i="1" kern="1200" dirty="0">
                <a:solidFill>
                  <a:srgbClr val="FF0000"/>
                </a:solidFill>
                <a:effectLst/>
                <a:latin typeface="+mn-lt"/>
                <a:ea typeface="+mn-ea"/>
                <a:cs typeface="+mn-cs"/>
              </a:rPr>
              <a:t>(Note: each question will come in on a mouse click)</a:t>
            </a:r>
          </a:p>
          <a:p>
            <a:endParaRPr lang="en-US" sz="1100" b="1"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Discussion Break </a:t>
            </a:r>
            <a:endParaRPr lang="en-CA" sz="1100" kern="1200" dirty="0">
              <a:solidFill>
                <a:schemeClr val="tx1"/>
              </a:solidFill>
              <a:effectLst/>
              <a:latin typeface="+mn-lt"/>
              <a:ea typeface="+mn-ea"/>
              <a:cs typeface="+mn-cs"/>
            </a:endParaRPr>
          </a:p>
          <a:p>
            <a:r>
              <a:rPr lang="en-CA" sz="1100" i="1" kern="1200" dirty="0">
                <a:solidFill>
                  <a:schemeClr val="tx1"/>
                </a:solidFill>
                <a:effectLst/>
                <a:latin typeface="+mn-lt"/>
                <a:ea typeface="+mn-ea"/>
                <a:cs typeface="+mn-cs"/>
              </a:rPr>
              <a:t>Here are some questions to help participants start thinking about what matters most. </a:t>
            </a:r>
            <a:r>
              <a:rPr lang="en-CA" sz="1100" kern="1200" dirty="0">
                <a:solidFill>
                  <a:schemeClr val="tx1"/>
                </a:solidFill>
                <a:effectLst/>
                <a:latin typeface="+mn-lt"/>
                <a:ea typeface="+mn-ea"/>
                <a:cs typeface="+mn-cs"/>
              </a:rPr>
              <a:t> </a:t>
            </a:r>
            <a:r>
              <a:rPr lang="en-CA" sz="1100" i="1" kern="1200" dirty="0">
                <a:solidFill>
                  <a:schemeClr val="tx1"/>
                </a:solidFill>
                <a:effectLst/>
                <a:latin typeface="+mn-lt"/>
                <a:ea typeface="+mn-ea"/>
                <a:cs typeface="+mn-cs"/>
              </a:rPr>
              <a:t>Allow for time to reflect as each question is presented and encourage participants to write down their thoughts.  Facilitate a discussion to allow sharing of the participants’ thoughts after each question.  When you have gone through the three questions, debrief with participants about their experience of thinking about these questions and sharing their thoughts with others.  For example, you might ask “What was it like for you to think about these questions?”,  “How was it for you to share your thoughts with others in the group”?</a:t>
            </a:r>
          </a:p>
          <a:p>
            <a:endParaRPr lang="en-CA" sz="800" kern="1200" dirty="0">
              <a:solidFill>
                <a:schemeClr val="tx1"/>
              </a:solidFill>
              <a:effectLst/>
              <a:latin typeface="+mn-lt"/>
              <a:ea typeface="+mn-ea"/>
              <a:cs typeface="+mn-cs"/>
            </a:endParaRPr>
          </a:p>
          <a:p>
            <a:r>
              <a:rPr lang="en-CA" sz="1100" i="1" kern="1200" dirty="0">
                <a:solidFill>
                  <a:schemeClr val="tx1"/>
                </a:solidFill>
                <a:effectLst/>
                <a:latin typeface="+mn-lt"/>
                <a:ea typeface="+mn-ea"/>
                <a:cs typeface="+mn-cs"/>
              </a:rPr>
              <a:t>(If you have a large group, allow for discussion in pairs or break out groups/rooms, then share in the larger group the highlights of each small group.)</a:t>
            </a:r>
          </a:p>
          <a:p>
            <a:endParaRPr lang="en-CA" sz="110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100" b="1" kern="1200" dirty="0">
                <a:solidFill>
                  <a:schemeClr val="tx1"/>
                </a:solidFill>
                <a:effectLst/>
                <a:latin typeface="+mn-lt"/>
                <a:ea typeface="+mn-ea"/>
                <a:cs typeface="+mn-cs"/>
              </a:rPr>
              <a:t>What is something that always makes you smile?</a:t>
            </a:r>
          </a:p>
          <a:p>
            <a:pPr marL="628650" lvl="1" indent="-171450">
              <a:buFont typeface="Arial" panose="020B0604020202020204" pitchFamily="34" charset="0"/>
              <a:buChar char="•"/>
            </a:pPr>
            <a:r>
              <a:rPr lang="en-CA" sz="1100" b="1" kern="1200" dirty="0">
                <a:solidFill>
                  <a:schemeClr val="tx1"/>
                </a:solidFill>
                <a:effectLst/>
                <a:latin typeface="+mn-lt"/>
                <a:ea typeface="+mn-ea"/>
                <a:cs typeface="+mn-cs"/>
              </a:rPr>
              <a:t>What activities or routines make your day more enjoyable?</a:t>
            </a:r>
          </a:p>
          <a:p>
            <a:pPr marL="628650" lvl="1" indent="-171450">
              <a:buFont typeface="Arial" panose="020B0604020202020204" pitchFamily="34" charset="0"/>
              <a:buChar char="•"/>
            </a:pPr>
            <a:r>
              <a:rPr lang="en-CA" sz="1100" b="1" kern="1200" dirty="0">
                <a:solidFill>
                  <a:schemeClr val="tx1"/>
                </a:solidFill>
                <a:effectLst/>
                <a:latin typeface="+mn-lt"/>
                <a:ea typeface="+mn-ea"/>
                <a:cs typeface="+mn-cs"/>
              </a:rPr>
              <a:t>What does ‘quality of life’ look like for you? What does it include?</a:t>
            </a:r>
          </a:p>
          <a:p>
            <a:endParaRPr lang="en-CA"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Remember, what matters most can depend on the stage of life you are in:</a:t>
            </a:r>
            <a:endParaRPr lang="en-CA" sz="1100" kern="1200" dirty="0">
              <a:solidFill>
                <a:schemeClr val="tx1"/>
              </a:solidFill>
              <a:effectLst/>
              <a:latin typeface="+mn-lt"/>
              <a:ea typeface="+mn-ea"/>
              <a:cs typeface="+mn-cs"/>
            </a:endParaRPr>
          </a:p>
          <a:p>
            <a:r>
              <a:rPr lang="en-CA" sz="1100" u="sng" kern="1200" dirty="0">
                <a:solidFill>
                  <a:schemeClr val="tx1"/>
                </a:solidFill>
                <a:effectLst/>
                <a:latin typeface="+mn-lt"/>
                <a:ea typeface="+mn-ea"/>
                <a:cs typeface="+mn-cs"/>
              </a:rPr>
              <a:t>Everyone should think about:</a:t>
            </a:r>
            <a:endParaRPr lang="en-CA"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Who would make decisions for you if you were in a critical accident or experienced a sudden health crisis?</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What life support options, like receiving blood transfusions or CPR, would you accept or refuse in case of emergencies, and with what considerations?</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Do you wish to donate your organs after death?</a:t>
            </a:r>
          </a:p>
          <a:p>
            <a:r>
              <a:rPr lang="en-CA" sz="1100" kern="1200" dirty="0">
                <a:solidFill>
                  <a:schemeClr val="tx1"/>
                </a:solidFill>
                <a:effectLst/>
                <a:latin typeface="+mn-lt"/>
                <a:ea typeface="+mn-ea"/>
                <a:cs typeface="+mn-cs"/>
              </a:rPr>
              <a:t> </a:t>
            </a:r>
          </a:p>
          <a:p>
            <a:r>
              <a:rPr lang="en-CA" sz="1100" u="sng" kern="1200" dirty="0">
                <a:solidFill>
                  <a:schemeClr val="tx1"/>
                </a:solidFill>
                <a:effectLst/>
                <a:latin typeface="+mn-lt"/>
                <a:ea typeface="+mn-ea"/>
                <a:cs typeface="+mn-cs"/>
              </a:rPr>
              <a:t>In addition to the above, people who are older, frail, or living with a serious illness should think about:</a:t>
            </a:r>
            <a:endParaRPr lang="en-CA"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What is important to you to maintain your quality of life? For example: hobbies, religious/spiritual practices and beliefs, preferences for food/music/art, specific routines for personal care, etc.</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How do you want to be involved in your health-care and personal-care decision-making processes? For example, would you want to be fully involved in every decision or only the major ones? </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What are your thoughts about the importance of having a long life compared to the importance of feeling well and being able to do what is important to you?</a:t>
            </a:r>
          </a:p>
          <a:p>
            <a:r>
              <a:rPr lang="en-CA" sz="1100" kern="1200" dirty="0">
                <a:solidFill>
                  <a:schemeClr val="tx1"/>
                </a:solidFill>
                <a:effectLst/>
                <a:latin typeface="+mn-lt"/>
                <a:ea typeface="+mn-ea"/>
                <a:cs typeface="+mn-cs"/>
              </a:rPr>
              <a:t> </a:t>
            </a:r>
          </a:p>
          <a:p>
            <a:r>
              <a:rPr lang="en-US" sz="1100" u="sng" kern="1200" dirty="0">
                <a:solidFill>
                  <a:schemeClr val="tx1"/>
                </a:solidFill>
                <a:effectLst/>
                <a:latin typeface="+mn-lt"/>
                <a:ea typeface="+mn-ea"/>
                <a:cs typeface="+mn-cs"/>
              </a:rPr>
              <a:t>As you approach end of life,</a:t>
            </a:r>
            <a:r>
              <a:rPr lang="en-US" sz="1100" kern="1200" dirty="0">
                <a:solidFill>
                  <a:schemeClr val="tx1"/>
                </a:solidFill>
                <a:effectLst/>
                <a:latin typeface="+mn-lt"/>
                <a:ea typeface="+mn-ea"/>
                <a:cs typeface="+mn-cs"/>
              </a:rPr>
              <a:t> also </a:t>
            </a:r>
            <a:r>
              <a:rPr lang="en-CA" sz="1100" kern="1200" dirty="0">
                <a:solidFill>
                  <a:schemeClr val="tx1"/>
                </a:solidFill>
                <a:effectLst/>
                <a:latin typeface="+mn-lt"/>
                <a:ea typeface="+mn-ea"/>
                <a:cs typeface="+mn-cs"/>
              </a:rPr>
              <a:t>think about:  </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How you would like your end-of-life experience to be for you and those important to you,</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What comfort means to you,</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What suffering means to you,</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What abilities or comfort you would be willing to give up to live longer.</a:t>
            </a:r>
          </a:p>
          <a:p>
            <a:r>
              <a:rPr lang="en-CA" sz="1100" b="1"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r>
              <a:rPr lang="en-CA" sz="1100" b="1" kern="1200" dirty="0">
                <a:solidFill>
                  <a:schemeClr val="tx1"/>
                </a:solidFill>
                <a:effectLst/>
                <a:latin typeface="+mn-lt"/>
                <a:ea typeface="+mn-ea"/>
                <a:cs typeface="+mn-cs"/>
              </a:rPr>
              <a:t>Figuring out the things that matter most to you takes time and energy. It is easier to do it now than when urgent decisions are needed.</a:t>
            </a:r>
            <a:endParaRPr lang="en-CA" sz="1100" dirty="0"/>
          </a:p>
        </p:txBody>
      </p:sp>
      <p:sp>
        <p:nvSpPr>
          <p:cNvPr id="4" name="Slide Number Placeholder 3"/>
          <p:cNvSpPr>
            <a:spLocks noGrp="1"/>
          </p:cNvSpPr>
          <p:nvPr>
            <p:ph type="sldNum" sz="quarter" idx="10"/>
          </p:nvPr>
        </p:nvSpPr>
        <p:spPr/>
        <p:txBody>
          <a:bodyPr/>
          <a:lstStyle/>
          <a:p>
            <a:fld id="{89631986-85C3-3142-8581-C9C502931A89}" type="slidenum">
              <a:rPr lang="en-US" smtClean="0"/>
              <a:t>17</a:t>
            </a:fld>
            <a:endParaRPr lang="en-US"/>
          </a:p>
        </p:txBody>
      </p:sp>
    </p:spTree>
    <p:extLst>
      <p:ext uri="{BB962C8B-B14F-4D97-AF65-F5344CB8AC3E}">
        <p14:creationId xmlns:p14="http://schemas.microsoft.com/office/powerpoint/2010/main" val="48590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4325" y="304800"/>
            <a:ext cx="3689350" cy="2076450"/>
          </a:xfrm>
        </p:spPr>
      </p:sp>
      <p:sp>
        <p:nvSpPr>
          <p:cNvPr id="3" name="Notes Placeholder 2"/>
          <p:cNvSpPr>
            <a:spLocks noGrp="1"/>
          </p:cNvSpPr>
          <p:nvPr>
            <p:ph type="body" idx="1"/>
          </p:nvPr>
        </p:nvSpPr>
        <p:spPr>
          <a:xfrm>
            <a:off x="685800" y="2609849"/>
            <a:ext cx="5486400" cy="6220118"/>
          </a:xfrm>
        </p:spPr>
        <p:txBody>
          <a:bodyPr/>
          <a:lstStyle/>
          <a:p>
            <a:r>
              <a:rPr lang="en-CA" b="1" dirty="0"/>
              <a:t>Explain capability and consent:</a:t>
            </a:r>
          </a:p>
          <a:p>
            <a:endParaRPr lang="en-CA" dirty="0"/>
          </a:p>
          <a:p>
            <a:r>
              <a:rPr lang="en-US" sz="1200" kern="1200" dirty="0">
                <a:solidFill>
                  <a:schemeClr val="tx1"/>
                </a:solidFill>
                <a:effectLst/>
                <a:latin typeface="+mn-lt"/>
                <a:ea typeface="+mn-ea"/>
                <a:cs typeface="+mn-cs"/>
              </a:rPr>
              <a:t>When we talk about health-care decisions, you will hear some important terms come up: </a:t>
            </a:r>
            <a:r>
              <a:rPr lang="en-US" sz="1200" u="sng" kern="1200" dirty="0">
                <a:solidFill>
                  <a:schemeClr val="tx1"/>
                </a:solidFill>
                <a:effectLst/>
                <a:latin typeface="+mn-lt"/>
                <a:ea typeface="+mn-ea"/>
                <a:cs typeface="+mn-cs"/>
              </a:rPr>
              <a:t>consent, informed consent, </a:t>
            </a:r>
            <a:r>
              <a:rPr lang="en-US"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rPr>
              <a:t>capability/capable.</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If you require health care and are able to understand and communicate, you will be asked for consent.</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Consent </a:t>
            </a:r>
            <a:r>
              <a:rPr lang="en-CA" sz="1200" kern="1200" dirty="0">
                <a:solidFill>
                  <a:schemeClr val="tx1"/>
                </a:solidFill>
                <a:effectLst/>
                <a:latin typeface="+mn-lt"/>
                <a:ea typeface="+mn-ea"/>
                <a:cs typeface="+mn-cs"/>
              </a:rPr>
              <a:t>for health care is agreeing to or refusing a test or treatment.</a:t>
            </a:r>
          </a:p>
          <a:p>
            <a:r>
              <a:rPr lang="en-CA" sz="1200" b="1" kern="1200" dirty="0">
                <a:solidFill>
                  <a:schemeClr val="tx1"/>
                </a:solidFill>
                <a:effectLst/>
                <a:latin typeface="+mn-lt"/>
                <a:ea typeface="+mn-ea"/>
                <a:cs typeface="+mn-cs"/>
              </a:rPr>
              <a:t>Informed consent </a:t>
            </a:r>
            <a:r>
              <a:rPr lang="en-CA" sz="1200" kern="1200" dirty="0">
                <a:solidFill>
                  <a:schemeClr val="tx1"/>
                </a:solidFill>
                <a:effectLst/>
                <a:latin typeface="+mn-lt"/>
                <a:ea typeface="+mn-ea"/>
                <a:cs typeface="+mn-cs"/>
              </a:rPr>
              <a:t>is agreeing to a treatment when you understand its purpose, benefits and risks.</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You can only provide informed consent when you are capable.</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Capable</a:t>
            </a:r>
            <a:r>
              <a:rPr lang="en-CA" sz="1200" kern="1200" dirty="0">
                <a:solidFill>
                  <a:schemeClr val="tx1"/>
                </a:solidFill>
                <a:effectLst/>
                <a:latin typeface="+mn-lt"/>
                <a:ea typeface="+mn-ea"/>
                <a:cs typeface="+mn-cs"/>
              </a:rPr>
              <a:t> means you can:</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understand the information provided about the treatment offered, its purpose, benefits and risks,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make a decision to receive (consent to) or refuse that treatment, and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communicate your consent or refusal. </a:t>
            </a:r>
          </a:p>
          <a:p>
            <a:r>
              <a:rPr lang="en-CA"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capable individual, your health-care decision-making rights include the right to:</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agree to treatment (give informed consent),</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refuse treatment,</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stop treatment that is already started, and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choose whether to participate in research.</a:t>
            </a:r>
          </a:p>
          <a:p>
            <a:pPr marL="0" lvl="0" indent="0">
              <a:buFont typeface="Arial" panose="020B0604020202020204" pitchFamily="34" charset="0"/>
              <a:buNone/>
            </a:pPr>
            <a:r>
              <a:rPr lang="en-CA" sz="1200" kern="1200" dirty="0">
                <a:solidFill>
                  <a:schemeClr val="tx1"/>
                </a:solidFill>
                <a:effectLst/>
                <a:latin typeface="+mn-lt"/>
                <a:ea typeface="+mn-ea"/>
                <a:cs typeface="+mn-cs"/>
              </a:rPr>
              <a:t>You can say no to health care recommended by your doctor.</a:t>
            </a:r>
          </a:p>
          <a:p>
            <a:pPr marL="0" lvl="0" indent="0">
              <a:buFont typeface="Arial" panose="020B0604020202020204" pitchFamily="34" charset="0"/>
              <a:buNone/>
            </a:pPr>
            <a:r>
              <a:rPr lang="en-CA" sz="1200" kern="1200" dirty="0">
                <a:solidFill>
                  <a:schemeClr val="tx1"/>
                </a:solidFill>
                <a:effectLst/>
                <a:latin typeface="+mn-lt"/>
                <a:ea typeface="+mn-ea"/>
                <a:cs typeface="+mn-cs"/>
              </a:rPr>
              <a:t>You are entitled to information that will help you make a decision.</a:t>
            </a: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If you are not capable of providing consent, someone (your substitute decision maker) will be asked.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Advance Care Planning helps you determine who will speak for you and ensure they will know what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endParaRPr lang="en-CA" dirty="0"/>
          </a:p>
        </p:txBody>
      </p:sp>
      <p:sp>
        <p:nvSpPr>
          <p:cNvPr id="4" name="Slide Number Placeholder 3"/>
          <p:cNvSpPr>
            <a:spLocks noGrp="1"/>
          </p:cNvSpPr>
          <p:nvPr>
            <p:ph type="sldNum" sz="quarter" idx="10"/>
          </p:nvPr>
        </p:nvSpPr>
        <p:spPr/>
        <p:txBody>
          <a:bodyPr/>
          <a:lstStyle/>
          <a:p>
            <a:fld id="{89631986-85C3-3142-8581-C9C502931A89}" type="slidenum">
              <a:rPr lang="en-US" smtClean="0"/>
              <a:t>18</a:t>
            </a:fld>
            <a:endParaRPr lang="en-US"/>
          </a:p>
        </p:txBody>
      </p:sp>
    </p:spTree>
    <p:extLst>
      <p:ext uri="{BB962C8B-B14F-4D97-AF65-F5344CB8AC3E}">
        <p14:creationId xmlns:p14="http://schemas.microsoft.com/office/powerpoint/2010/main" val="479081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266700"/>
            <a:ext cx="3994150" cy="2247900"/>
          </a:xfrm>
        </p:spPr>
      </p:sp>
      <p:sp>
        <p:nvSpPr>
          <p:cNvPr id="3" name="Notes Placeholder 2"/>
          <p:cNvSpPr>
            <a:spLocks noGrp="1"/>
          </p:cNvSpPr>
          <p:nvPr>
            <p:ph type="body" idx="1"/>
          </p:nvPr>
        </p:nvSpPr>
        <p:spPr>
          <a:xfrm>
            <a:off x="685800" y="2743199"/>
            <a:ext cx="5486400" cy="6286501"/>
          </a:xfrm>
        </p:spPr>
        <p:txBody>
          <a:bodyPr/>
          <a:lstStyle/>
          <a:p>
            <a:r>
              <a:rPr lang="en-US" sz="1200" b="1" kern="1200" dirty="0">
                <a:solidFill>
                  <a:schemeClr val="tx1"/>
                </a:solidFill>
                <a:effectLst/>
                <a:latin typeface="+mn-lt"/>
                <a:ea typeface="+mn-ea"/>
                <a:cs typeface="+mn-cs"/>
              </a:rPr>
              <a:t>Discussion Break:</a:t>
            </a:r>
            <a:r>
              <a:rPr lang="en-CA" sz="12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Have you heard of the term “Substitute Decision Maker”?</a:t>
            </a:r>
            <a:endParaRPr lang="en-CA" sz="1200" b="1" kern="1200" dirty="0">
              <a:solidFill>
                <a:schemeClr val="tx1"/>
              </a:solidFill>
              <a:effectLst/>
              <a:latin typeface="+mn-lt"/>
              <a:ea typeface="+mn-ea"/>
              <a:cs typeface="+mn-cs"/>
            </a:endParaRPr>
          </a:p>
          <a:p>
            <a:endParaRPr lang="en-CA" dirty="0"/>
          </a:p>
          <a:p>
            <a:r>
              <a:rPr lang="en-CA" b="1" dirty="0"/>
              <a:t>Explain what substitute decision makers are:</a:t>
            </a:r>
          </a:p>
          <a:p>
            <a:r>
              <a:rPr lang="en-CA" sz="1200" kern="1200" dirty="0">
                <a:solidFill>
                  <a:schemeClr val="tx1"/>
                </a:solidFill>
                <a:effectLst/>
                <a:latin typeface="+mn-lt"/>
                <a:ea typeface="+mn-ea"/>
                <a:cs typeface="+mn-cs"/>
              </a:rPr>
              <a:t>If you need medical treatment but cannot make a decision and provide consent yourself, you will need someone to express your wishes and speak for you. </a:t>
            </a:r>
            <a:r>
              <a:rPr lang="en-CA" sz="1200" b="1" kern="1200" dirty="0">
                <a:solidFill>
                  <a:schemeClr val="tx1"/>
                </a:solidFill>
                <a:effectLst/>
                <a:latin typeface="+mn-lt"/>
                <a:ea typeface="+mn-ea"/>
                <a:cs typeface="+mn-cs"/>
              </a:rPr>
              <a:t>This person is called your substitute decision maker.</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Appointing a person to be your substitute decision maker is part of Advance Care Planning.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Being unable to speak for yourself is a common situation. There may be many reasons why you may not be able to speak for yourself:</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Before or after surgery</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Memory loss due to progression of dementia</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After an accident or brain injury</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If your health declines rapidly due to a serious illness</a:t>
            </a:r>
          </a:p>
          <a:p>
            <a:pPr marL="628650" lvl="1" indent="-171450">
              <a:buFont typeface="Arial" panose="020B0604020202020204" pitchFamily="34" charset="0"/>
              <a:buChar char="•"/>
            </a:pPr>
            <a:endParaRPr lang="en-CA" sz="1200"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What is the role of substitute decision makers?</a:t>
            </a:r>
          </a:p>
          <a:p>
            <a:r>
              <a:rPr lang="en-CA" sz="1200" kern="1200" dirty="0">
                <a:solidFill>
                  <a:schemeClr val="tx1"/>
                </a:solidFill>
                <a:effectLst/>
                <a:latin typeface="+mn-lt"/>
                <a:ea typeface="+mn-ea"/>
                <a:cs typeface="+mn-cs"/>
              </a:rPr>
              <a:t>The role of your substitute decision maker(s) is to make health and personal care decisions on your behalf if you are not able to make them for yourself. These include: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health care decisions such as providing consent on medical treatments according to your wishes and instructions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personal care decisions such as place of care, nutrition, clothing, and hygiene. </a:t>
            </a:r>
          </a:p>
          <a:p>
            <a:r>
              <a:rPr lang="en-US" sz="1200" b="1"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help your substitute decision makers make the right care decisions for you, you need to share with them:</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Your values, beliefs and wishes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Your health and treatment preferences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Your health conditions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Your medical and treatment options</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9631986-85C3-3142-8581-C9C502931A89}" type="slidenum">
              <a:rPr lang="en-US" smtClean="0"/>
              <a:t>19</a:t>
            </a:fld>
            <a:endParaRPr lang="en-US"/>
          </a:p>
        </p:txBody>
      </p:sp>
    </p:spTree>
    <p:extLst>
      <p:ext uri="{BB962C8B-B14F-4D97-AF65-F5344CB8AC3E}">
        <p14:creationId xmlns:p14="http://schemas.microsoft.com/office/powerpoint/2010/main" val="183664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r>
              <a:rPr lang="en-CA" b="1" dirty="0"/>
              <a:t>Starting the session:</a:t>
            </a:r>
          </a:p>
          <a:p>
            <a:endParaRPr lang="en-CA" b="1" dirty="0"/>
          </a:p>
          <a:p>
            <a:pPr marL="171450" indent="-171450">
              <a:buFont typeface="Arial" panose="020B0604020202020204" pitchFamily="34" charset="0"/>
              <a:buChar char="•"/>
            </a:pPr>
            <a:r>
              <a:rPr lang="en-CA" b="1" dirty="0"/>
              <a:t>Welcome </a:t>
            </a:r>
            <a:r>
              <a:rPr lang="en-CA" dirty="0"/>
              <a:t>participants</a:t>
            </a:r>
          </a:p>
          <a:p>
            <a:pPr marL="171450" indent="-171450">
              <a:buFont typeface="Arial" panose="020B0604020202020204" pitchFamily="34" charset="0"/>
              <a:buChar char="•"/>
            </a:pPr>
            <a:r>
              <a:rPr lang="en-CA" b="1" dirty="0"/>
              <a:t>Acknowledge the Indigenous land/territory </a:t>
            </a:r>
            <a:r>
              <a:rPr lang="en-CA" dirty="0"/>
              <a:t>that you meet on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“I would like to acknowledge with respect the history, customs and culture of the [Insert First Nation name], on whose traditional territory and home we meet.” (see the Facilitator Guide for where to find the First Nation you are to acknowledge)</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Introduce </a:t>
            </a:r>
            <a:r>
              <a:rPr lang="en-CA" dirty="0"/>
              <a:t>yourself, co-facilitators and tech support person (for online 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Provide brief information </a:t>
            </a:r>
            <a:r>
              <a:rPr lang="en-CA" b="1" dirty="0"/>
              <a:t>about host 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Review </a:t>
            </a:r>
            <a:r>
              <a:rPr lang="en-CA" b="1" dirty="0"/>
              <a:t>housekeeping:</a:t>
            </a:r>
          </a:p>
          <a:p>
            <a:pPr lvl="1"/>
            <a:r>
              <a:rPr lang="en-CA" sz="1200" b="1" kern="1200" dirty="0">
                <a:solidFill>
                  <a:schemeClr val="tx1"/>
                </a:solidFill>
                <a:effectLst/>
                <a:latin typeface="+mn-lt"/>
                <a:ea typeface="+mn-ea"/>
                <a:cs typeface="+mn-cs"/>
              </a:rPr>
              <a:t>In-person:</a:t>
            </a:r>
            <a:r>
              <a:rPr lang="en-CA" sz="1200" kern="1200" dirty="0">
                <a:solidFill>
                  <a:schemeClr val="tx1"/>
                </a:solidFill>
                <a:effectLst/>
                <a:latin typeface="+mn-lt"/>
                <a:ea typeface="+mn-ea"/>
                <a:cs typeface="+mn-cs"/>
              </a:rPr>
              <a:t> Emergency exits, washrooms, parking, refreshments, cell phone use (silent mode), etc. </a:t>
            </a:r>
          </a:p>
          <a:p>
            <a:pPr lvl="1"/>
            <a:r>
              <a:rPr lang="en-CA" sz="1200" b="1" kern="1200" dirty="0">
                <a:solidFill>
                  <a:schemeClr val="tx1"/>
                </a:solidFill>
                <a:effectLst/>
                <a:latin typeface="+mn-lt"/>
                <a:ea typeface="+mn-ea"/>
                <a:cs typeface="+mn-cs"/>
              </a:rPr>
              <a:t>Online:</a:t>
            </a:r>
            <a:r>
              <a:rPr lang="en-CA" sz="1200" kern="1200" dirty="0">
                <a:solidFill>
                  <a:schemeClr val="tx1"/>
                </a:solidFill>
                <a:effectLst/>
                <a:latin typeface="+mn-lt"/>
                <a:ea typeface="+mn-ea"/>
                <a:cs typeface="+mn-cs"/>
              </a:rPr>
              <a:t> functions of online platform (camera, mute, raise hand, chat, breakout rooms, etc.)</a:t>
            </a:r>
          </a:p>
          <a:p>
            <a:pPr lvl="2"/>
            <a:r>
              <a:rPr lang="en-CA" sz="1200" kern="1200" dirty="0">
                <a:solidFill>
                  <a:schemeClr val="tx1"/>
                </a:solidFill>
                <a:effectLst/>
                <a:latin typeface="+mn-lt"/>
                <a:ea typeface="+mn-ea"/>
                <a:cs typeface="+mn-cs"/>
              </a:rPr>
              <a:t>To minimize distractions, recommend participants only turn on cameras (optional) and unmute microphones during discussions. </a:t>
            </a:r>
          </a:p>
          <a:p>
            <a:pPr lvl="1" fontAlgn="base"/>
            <a:r>
              <a:rPr lang="en-CA" sz="1200" b="1" kern="1200" dirty="0">
                <a:solidFill>
                  <a:schemeClr val="tx1"/>
                </a:solidFill>
                <a:effectLst/>
                <a:latin typeface="+mn-lt"/>
                <a:ea typeface="+mn-ea"/>
                <a:cs typeface="+mn-cs"/>
              </a:rPr>
              <a:t>Breaks: </a:t>
            </a:r>
            <a:r>
              <a:rPr lang="en-CA" sz="1200" kern="1200" dirty="0">
                <a:solidFill>
                  <a:schemeClr val="tx1"/>
                </a:solidFill>
                <a:effectLst/>
                <a:latin typeface="+mn-lt"/>
                <a:ea typeface="+mn-ea"/>
                <a:cs typeface="+mn-cs"/>
              </a:rPr>
              <a:t>minimum one (1) 10-minute break per session</a:t>
            </a:r>
          </a:p>
          <a:p>
            <a:pPr marL="171450" lvl="0" indent="-171450" fontAlgn="base">
              <a:buFont typeface="Arial" panose="020B0604020202020204" pitchFamily="34" charset="0"/>
              <a:buChar char="•"/>
            </a:pPr>
            <a:r>
              <a:rPr lang="en-CA" sz="1200" kern="1200" dirty="0">
                <a:solidFill>
                  <a:schemeClr val="tx1"/>
                </a:solidFill>
                <a:effectLst/>
                <a:latin typeface="+mn-lt"/>
                <a:ea typeface="+mn-ea"/>
                <a:cs typeface="+mn-cs"/>
              </a:rPr>
              <a:t>Let participants know about </a:t>
            </a:r>
            <a:r>
              <a:rPr lang="en-CA" sz="1200" b="1" kern="1200" dirty="0">
                <a:solidFill>
                  <a:schemeClr val="tx1"/>
                </a:solidFill>
                <a:effectLst/>
                <a:latin typeface="+mn-lt"/>
                <a:ea typeface="+mn-ea"/>
                <a:cs typeface="+mn-cs"/>
              </a:rPr>
              <a:t>handouts and evaluation forms </a:t>
            </a:r>
            <a:r>
              <a:rPr lang="en-CA" sz="1200" kern="1200" dirty="0">
                <a:solidFill>
                  <a:schemeClr val="tx1"/>
                </a:solidFill>
                <a:effectLst/>
                <a:latin typeface="+mn-lt"/>
                <a:ea typeface="+mn-ea"/>
                <a:cs typeface="+mn-cs"/>
              </a:rPr>
              <a:t>to be provided at the end of the session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(This work is licensed under a Creative Commons Attribution-Noncommercial-</a:t>
            </a:r>
            <a:r>
              <a:rPr lang="en-US" sz="1200" i="1" dirty="0" err="1"/>
              <a:t>NoDerivatives</a:t>
            </a:r>
            <a:r>
              <a:rPr lang="en-US" sz="1200" i="1" dirty="0"/>
              <a:t> 4.0 International License.)</a:t>
            </a:r>
          </a:p>
          <a:p>
            <a:endParaRPr lang="en-CA" dirty="0"/>
          </a:p>
        </p:txBody>
      </p:sp>
      <p:sp>
        <p:nvSpPr>
          <p:cNvPr id="4" name="Slide Number Placeholder 3"/>
          <p:cNvSpPr>
            <a:spLocks noGrp="1"/>
          </p:cNvSpPr>
          <p:nvPr>
            <p:ph type="sldNum" sz="quarter" idx="10"/>
          </p:nvPr>
        </p:nvSpPr>
        <p:spPr/>
        <p:txBody>
          <a:bodyPr/>
          <a:lstStyle/>
          <a:p>
            <a:fld id="{89631986-85C3-3142-8581-C9C502931A89}" type="slidenum">
              <a:rPr lang="en-US" smtClean="0"/>
              <a:t>2</a:t>
            </a:fld>
            <a:endParaRPr lang="en-US"/>
          </a:p>
        </p:txBody>
      </p:sp>
    </p:spTree>
    <p:extLst>
      <p:ext uri="{BB962C8B-B14F-4D97-AF65-F5344CB8AC3E}">
        <p14:creationId xmlns:p14="http://schemas.microsoft.com/office/powerpoint/2010/main" val="721703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0488" y="466725"/>
            <a:ext cx="4137025" cy="2327275"/>
          </a:xfrm>
        </p:spPr>
      </p:sp>
      <p:sp>
        <p:nvSpPr>
          <p:cNvPr id="3" name="Notes Placeholder 2"/>
          <p:cNvSpPr>
            <a:spLocks noGrp="1"/>
          </p:cNvSpPr>
          <p:nvPr>
            <p:ph type="body" idx="1"/>
          </p:nvPr>
        </p:nvSpPr>
        <p:spPr>
          <a:xfrm>
            <a:off x="685800" y="3124199"/>
            <a:ext cx="5486400" cy="5705476"/>
          </a:xfrm>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The questions on the slide are for engaging participants after reviewing the information below.</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Your substitute decision maker will speak and advocate for you.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They will provide consent for medical care or treatments according to your wishes.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Their role is to make sure your wishes are known when you are unable to speak for yourself.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They must </a:t>
            </a:r>
            <a:r>
              <a:rPr lang="en-US" sz="1200" kern="1200" dirty="0" err="1">
                <a:solidFill>
                  <a:schemeClr val="tx1"/>
                </a:solidFill>
                <a:effectLst/>
                <a:latin typeface="+mn-lt"/>
                <a:ea typeface="+mn-ea"/>
                <a:cs typeface="+mn-cs"/>
              </a:rPr>
              <a:t>honour</a:t>
            </a:r>
            <a:r>
              <a:rPr lang="en-US" sz="1200" kern="1200" dirty="0">
                <a:solidFill>
                  <a:schemeClr val="tx1"/>
                </a:solidFill>
                <a:effectLst/>
                <a:latin typeface="+mn-lt"/>
                <a:ea typeface="+mn-ea"/>
                <a:cs typeface="+mn-cs"/>
              </a:rPr>
              <a:t> your wishes and instructions.</a:t>
            </a:r>
            <a:endParaRPr lang="en-CA" sz="120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A good substitute decision maker is someone who:</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knows you well</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will honor your wishes and instructions (this is their legal role), even if they are different from their own;</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is calm in a crisis;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can communicate with health-care providers and not be pressured into accepting treatment that they know you wouldn’t want; and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can handle conflict or disagreement.</a:t>
            </a:r>
          </a:p>
          <a:p>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Engagement break: selecting a substitute decision maker</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Recommend that participants write down who comes to mind when they think of these questions.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Who knows what gives your life meaning, joy and purpose?</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Who helps you with your health care? Who helps you with your personal care?</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Who do you trust to respect your wishes and make decisions the way you would make them for yourself?</a:t>
            </a:r>
          </a:p>
          <a:p>
            <a:r>
              <a:rPr lang="en-CA" sz="1200" kern="1200" dirty="0">
                <a:solidFill>
                  <a:schemeClr val="tx1"/>
                </a:solidFill>
                <a:effectLst/>
                <a:latin typeface="+mn-lt"/>
                <a:ea typeface="+mn-ea"/>
                <a:cs typeface="+mn-cs"/>
              </a:rPr>
              <a:t> </a:t>
            </a:r>
          </a:p>
          <a:p>
            <a:r>
              <a:rPr lang="en-CA" sz="1200" b="1" i="1" kern="1200" dirty="0">
                <a:solidFill>
                  <a:schemeClr val="tx1"/>
                </a:solidFill>
                <a:effectLst/>
                <a:latin typeface="+mn-lt"/>
                <a:ea typeface="+mn-ea"/>
                <a:cs typeface="+mn-cs"/>
              </a:rPr>
              <a:t>Let participants know that we will be talking more about substitute decision makers later.</a:t>
            </a:r>
            <a:endParaRPr lang="en-CA" dirty="0"/>
          </a:p>
        </p:txBody>
      </p:sp>
      <p:sp>
        <p:nvSpPr>
          <p:cNvPr id="4" name="Slide Number Placeholder 3"/>
          <p:cNvSpPr>
            <a:spLocks noGrp="1"/>
          </p:cNvSpPr>
          <p:nvPr>
            <p:ph type="sldNum" sz="quarter" idx="5"/>
          </p:nvPr>
        </p:nvSpPr>
        <p:spPr/>
        <p:txBody>
          <a:bodyPr/>
          <a:lstStyle/>
          <a:p>
            <a:fld id="{89631986-85C3-3142-8581-C9C502931A89}" type="slidenum">
              <a:rPr lang="en-US" smtClean="0"/>
              <a:t>20</a:t>
            </a:fld>
            <a:endParaRPr lang="en-US"/>
          </a:p>
        </p:txBody>
      </p:sp>
    </p:spTree>
    <p:extLst>
      <p:ext uri="{BB962C8B-B14F-4D97-AF65-F5344CB8AC3E}">
        <p14:creationId xmlns:p14="http://schemas.microsoft.com/office/powerpoint/2010/main" val="4142580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Discussion Break: talking to the people you trust</a:t>
            </a:r>
            <a:endParaRPr lang="en-CA" sz="1200" b="1" kern="1200">
              <a:solidFill>
                <a:schemeClr val="tx1"/>
              </a:solidFill>
              <a:effectLst/>
              <a:latin typeface="+mn-lt"/>
              <a:ea typeface="+mn-ea"/>
              <a:cs typeface="+mn-cs"/>
            </a:endParaRPr>
          </a:p>
          <a:p>
            <a:pPr lvl="0">
              <a:lnSpc>
                <a:spcPct val="150000"/>
              </a:lnSpc>
            </a:pPr>
            <a:endParaRPr lang="en-CA" sz="1200" kern="1200">
              <a:solidFill>
                <a:schemeClr val="tx1"/>
              </a:solidFill>
              <a:effectLst/>
              <a:latin typeface="+mn-lt"/>
              <a:ea typeface="+mn-ea"/>
              <a:cs typeface="+mn-cs"/>
            </a:endParaRPr>
          </a:p>
          <a:p>
            <a:pPr marL="228600" lvl="0" indent="-228600">
              <a:lnSpc>
                <a:spcPct val="150000"/>
              </a:lnSpc>
              <a:buFont typeface="+mj-lt"/>
              <a:buAutoNum type="arabicPeriod"/>
            </a:pPr>
            <a:r>
              <a:rPr lang="en-CA" sz="1200" kern="1200">
                <a:solidFill>
                  <a:schemeClr val="tx1"/>
                </a:solidFill>
                <a:effectLst/>
                <a:latin typeface="+mn-lt"/>
                <a:ea typeface="+mn-ea"/>
                <a:cs typeface="+mn-cs"/>
              </a:rPr>
              <a:t>Why is it important to share what matters most to you with the people you trust?</a:t>
            </a:r>
          </a:p>
          <a:p>
            <a:pPr marL="228600" lvl="0" indent="-228600">
              <a:lnSpc>
                <a:spcPct val="150000"/>
              </a:lnSpc>
              <a:buFont typeface="+mj-lt"/>
              <a:buAutoNum type="arabicPeriod"/>
            </a:pPr>
            <a:endParaRPr lang="en-CA" sz="1200" kern="1200">
              <a:solidFill>
                <a:schemeClr val="tx1"/>
              </a:solidFill>
              <a:effectLst/>
              <a:latin typeface="+mn-lt"/>
              <a:ea typeface="+mn-ea"/>
              <a:cs typeface="+mn-cs"/>
            </a:endParaRPr>
          </a:p>
          <a:p>
            <a:pPr marL="228600" lvl="0" indent="-228600">
              <a:lnSpc>
                <a:spcPct val="150000"/>
              </a:lnSpc>
              <a:buFont typeface="+mj-lt"/>
              <a:buAutoNum type="arabicPeriod"/>
            </a:pPr>
            <a:r>
              <a:rPr lang="en-CA" sz="1200" kern="1200">
                <a:solidFill>
                  <a:schemeClr val="tx1"/>
                </a:solidFill>
                <a:effectLst/>
                <a:latin typeface="+mn-lt"/>
                <a:ea typeface="+mn-ea"/>
                <a:cs typeface="+mn-cs"/>
              </a:rPr>
              <a:t>Has anyone had a conversation with their family members and friends about what matters most to them and their health care wishes? How did you prepare for this conversation? How did it go? What (if anything) would you do differently?</a:t>
            </a:r>
          </a:p>
          <a:p>
            <a:pPr marL="171450" lvl="0" indent="-171450">
              <a:lnSpc>
                <a:spcPct val="150000"/>
              </a:lnSpc>
              <a:buFont typeface="Arial" panose="020B0604020202020204" pitchFamily="34" charset="0"/>
              <a:buChar char="•"/>
            </a:pPr>
            <a:endParaRPr lang="en-CA" sz="1200" kern="1200">
              <a:solidFill>
                <a:schemeClr val="tx1"/>
              </a:solidFill>
              <a:effectLst/>
              <a:latin typeface="+mn-lt"/>
              <a:ea typeface="+mn-ea"/>
              <a:cs typeface="+mn-cs"/>
            </a:endParaRPr>
          </a:p>
          <a:p>
            <a:r>
              <a:rPr lang="en-CA" sz="1200" b="1" u="sng" kern="1200">
                <a:solidFill>
                  <a:schemeClr val="tx1"/>
                </a:solidFill>
                <a:effectLst/>
                <a:latin typeface="+mn-lt"/>
                <a:ea typeface="+mn-ea"/>
                <a:cs typeface="+mn-cs"/>
              </a:rPr>
              <a:t>Who</a:t>
            </a:r>
            <a:r>
              <a:rPr lang="en-CA" sz="1200" b="1" kern="1200">
                <a:solidFill>
                  <a:schemeClr val="tx1"/>
                </a:solidFill>
                <a:effectLst/>
                <a:latin typeface="+mn-lt"/>
                <a:ea typeface="+mn-ea"/>
                <a:cs typeface="+mn-cs"/>
              </a:rPr>
              <a:t> should you talk to</a:t>
            </a:r>
          </a:p>
          <a:p>
            <a:pPr lvl="0"/>
            <a:r>
              <a:rPr lang="en-CA" sz="1200" kern="1200">
                <a:solidFill>
                  <a:schemeClr val="tx1"/>
                </a:solidFill>
                <a:effectLst/>
                <a:latin typeface="+mn-lt"/>
                <a:ea typeface="+mn-ea"/>
                <a:cs typeface="+mn-cs"/>
              </a:rPr>
              <a:t>The person or people you choose to be your substitute decision maker. </a:t>
            </a:r>
          </a:p>
          <a:p>
            <a:pPr lvl="0"/>
            <a:r>
              <a:rPr lang="en-CA" sz="1200" kern="1200">
                <a:solidFill>
                  <a:schemeClr val="tx1"/>
                </a:solidFill>
                <a:effectLst/>
                <a:latin typeface="+mn-lt"/>
                <a:ea typeface="+mn-ea"/>
                <a:cs typeface="+mn-cs"/>
              </a:rPr>
              <a:t>Other members of your family or your close friends.</a:t>
            </a:r>
          </a:p>
          <a:p>
            <a:r>
              <a:rPr lang="en-CA" sz="1200" kern="1200">
                <a:solidFill>
                  <a:schemeClr val="tx1"/>
                </a:solidFill>
                <a:effectLst/>
                <a:latin typeface="+mn-lt"/>
                <a:ea typeface="+mn-ea"/>
                <a:cs typeface="+mn-cs"/>
              </a:rPr>
              <a:t> </a:t>
            </a:r>
          </a:p>
          <a:p>
            <a:r>
              <a:rPr lang="en-CA" sz="1200" b="1" u="sng" kern="1200">
                <a:solidFill>
                  <a:schemeClr val="tx1"/>
                </a:solidFill>
                <a:effectLst/>
                <a:latin typeface="+mn-lt"/>
                <a:ea typeface="+mn-ea"/>
                <a:cs typeface="+mn-cs"/>
              </a:rPr>
              <a:t>Why</a:t>
            </a:r>
            <a:r>
              <a:rPr lang="en-CA" sz="1200" b="1" kern="1200">
                <a:solidFill>
                  <a:schemeClr val="tx1"/>
                </a:solidFill>
                <a:effectLst/>
                <a:latin typeface="+mn-lt"/>
                <a:ea typeface="+mn-ea"/>
                <a:cs typeface="+mn-cs"/>
              </a:rPr>
              <a:t> should you talk to them</a:t>
            </a:r>
          </a:p>
          <a:p>
            <a:pPr lvl="0"/>
            <a:r>
              <a:rPr lang="en-CA" sz="1200" kern="1200">
                <a:solidFill>
                  <a:schemeClr val="tx1"/>
                </a:solidFill>
                <a:effectLst/>
                <a:latin typeface="+mn-lt"/>
                <a:ea typeface="+mn-ea"/>
                <a:cs typeface="+mn-cs"/>
              </a:rPr>
              <a:t>To help them understand the care you would want.</a:t>
            </a:r>
          </a:p>
          <a:p>
            <a:pPr lvl="0"/>
            <a:r>
              <a:rPr lang="en-CA" sz="1200" kern="1200">
                <a:solidFill>
                  <a:schemeClr val="tx1"/>
                </a:solidFill>
                <a:effectLst/>
                <a:latin typeface="+mn-lt"/>
                <a:ea typeface="+mn-ea"/>
                <a:cs typeface="+mn-cs"/>
              </a:rPr>
              <a:t>To help them make decisions that match your wishes if you are not able to speak for yourself.</a:t>
            </a:r>
          </a:p>
          <a:p>
            <a:r>
              <a:rPr lang="en-CA" sz="1200" kern="1200">
                <a:solidFill>
                  <a:schemeClr val="tx1"/>
                </a:solidFill>
                <a:effectLst/>
                <a:latin typeface="+mn-lt"/>
                <a:ea typeface="+mn-ea"/>
                <a:cs typeface="+mn-cs"/>
              </a:rPr>
              <a:t> </a:t>
            </a:r>
          </a:p>
          <a:p>
            <a:endParaRPr lang="en-CA"/>
          </a:p>
        </p:txBody>
      </p:sp>
      <p:sp>
        <p:nvSpPr>
          <p:cNvPr id="4" name="Slide Number Placeholder 3"/>
          <p:cNvSpPr>
            <a:spLocks noGrp="1"/>
          </p:cNvSpPr>
          <p:nvPr>
            <p:ph type="sldNum" sz="quarter" idx="10"/>
          </p:nvPr>
        </p:nvSpPr>
        <p:spPr/>
        <p:txBody>
          <a:bodyPr/>
          <a:lstStyle/>
          <a:p>
            <a:fld id="{89631986-85C3-3142-8581-C9C502931A89}" type="slidenum">
              <a:rPr lang="en-US" smtClean="0"/>
              <a:t>21</a:t>
            </a:fld>
            <a:endParaRPr lang="en-US"/>
          </a:p>
        </p:txBody>
      </p:sp>
    </p:spTree>
    <p:extLst>
      <p:ext uri="{BB962C8B-B14F-4D97-AF65-F5344CB8AC3E}">
        <p14:creationId xmlns:p14="http://schemas.microsoft.com/office/powerpoint/2010/main" val="2179197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352425"/>
            <a:ext cx="3429000" cy="1928813"/>
          </a:xfrm>
        </p:spPr>
      </p:sp>
      <p:sp>
        <p:nvSpPr>
          <p:cNvPr id="3" name="Notes Placeholder 2"/>
          <p:cNvSpPr>
            <a:spLocks noGrp="1"/>
          </p:cNvSpPr>
          <p:nvPr>
            <p:ph type="body" idx="1"/>
          </p:nvPr>
        </p:nvSpPr>
        <p:spPr>
          <a:xfrm>
            <a:off x="685800" y="2466974"/>
            <a:ext cx="5486400" cy="6477001"/>
          </a:xfrm>
        </p:spPr>
        <p:txBody>
          <a:bodyPr/>
          <a:lstStyle/>
          <a:p>
            <a:r>
              <a:rPr lang="en-US" sz="1200" b="1" kern="1200">
                <a:solidFill>
                  <a:schemeClr val="tx1"/>
                </a:solidFill>
                <a:effectLst/>
                <a:latin typeface="+mn-lt"/>
                <a:ea typeface="+mn-ea"/>
                <a:cs typeface="+mn-cs"/>
              </a:rPr>
              <a:t>Discussion Break: How might you prepare for and start a conversation about what matters most to you with your family and friends?</a:t>
            </a:r>
            <a:endParaRPr lang="en-CA" sz="1200" b="1" kern="1200">
              <a:solidFill>
                <a:schemeClr val="tx1"/>
              </a:solidFill>
              <a:effectLst/>
              <a:latin typeface="+mn-lt"/>
              <a:ea typeface="+mn-ea"/>
              <a:cs typeface="+mn-cs"/>
            </a:endParaRPr>
          </a:p>
          <a:p>
            <a:pPr fontAlgn="base"/>
            <a:r>
              <a:rPr lang="en-CA" sz="1200" kern="1200">
                <a:solidFill>
                  <a:schemeClr val="tx1"/>
                </a:solidFill>
                <a:effectLst/>
                <a:latin typeface="+mn-lt"/>
                <a:ea typeface="+mn-ea"/>
                <a:cs typeface="+mn-cs"/>
              </a:rPr>
              <a:t> </a:t>
            </a:r>
          </a:p>
          <a:p>
            <a:pPr lvl="0"/>
            <a:r>
              <a:rPr lang="en-US" sz="1200" b="0" i="1" kern="1200">
                <a:solidFill>
                  <a:schemeClr val="tx1"/>
                </a:solidFill>
                <a:effectLst/>
                <a:latin typeface="+mn-lt"/>
                <a:ea typeface="+mn-ea"/>
                <a:cs typeface="+mn-cs"/>
              </a:rPr>
              <a:t>Add to the previous discussion and then share how to prepare for this conversation </a:t>
            </a:r>
            <a:endParaRPr lang="en-CA" sz="1200" b="0" i="1" kern="1200">
              <a:solidFill>
                <a:schemeClr val="tx1"/>
              </a:solidFill>
              <a:effectLst/>
              <a:latin typeface="+mn-lt"/>
              <a:ea typeface="+mn-ea"/>
              <a:cs typeface="+mn-cs"/>
            </a:endParaRPr>
          </a:p>
          <a:p>
            <a:pPr lvl="0"/>
            <a:endParaRPr lang="en-CA" sz="800" b="1" kern="120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Prepare ahead of time:</a:t>
            </a:r>
          </a:p>
          <a:p>
            <a:pPr lvl="0"/>
            <a:r>
              <a:rPr lang="en-CA" sz="1200" kern="1200">
                <a:solidFill>
                  <a:schemeClr val="tx1"/>
                </a:solidFill>
                <a:effectLst/>
                <a:latin typeface="+mn-lt"/>
                <a:ea typeface="+mn-ea"/>
                <a:cs typeface="+mn-cs"/>
              </a:rPr>
              <a:t> </a:t>
            </a:r>
          </a:p>
          <a:p>
            <a:pPr marL="228600" lvl="0" indent="-228600">
              <a:lnSpc>
                <a:spcPct val="114000"/>
              </a:lnSpc>
              <a:spcAft>
                <a:spcPts val="600"/>
              </a:spcAft>
              <a:buFont typeface="+mj-lt"/>
              <a:buAutoNum type="arabicPeriod"/>
            </a:pPr>
            <a:r>
              <a:rPr lang="en-CA" sz="1200" b="1" kern="1200">
                <a:solidFill>
                  <a:schemeClr val="tx1"/>
                </a:solidFill>
                <a:effectLst/>
                <a:latin typeface="+mn-lt"/>
                <a:ea typeface="+mn-ea"/>
                <a:cs typeface="+mn-cs"/>
              </a:rPr>
              <a:t>Write down the topics you want to talk about. </a:t>
            </a:r>
            <a:r>
              <a:rPr lang="en-CA" sz="1200" kern="1200">
                <a:solidFill>
                  <a:schemeClr val="tx1"/>
                </a:solidFill>
                <a:effectLst/>
                <a:latin typeface="+mn-lt"/>
                <a:ea typeface="+mn-ea"/>
                <a:cs typeface="+mn-cs"/>
              </a:rPr>
              <a:t>Think about:</a:t>
            </a:r>
          </a:p>
          <a:p>
            <a:pPr marL="685800" lvl="1" indent="-228600">
              <a:lnSpc>
                <a:spcPct val="114000"/>
              </a:lnSpc>
              <a:spcAft>
                <a:spcPts val="600"/>
              </a:spcAft>
              <a:buFont typeface="Arial" panose="020B0604020202020204" pitchFamily="34" charset="0"/>
              <a:buChar char="•"/>
            </a:pPr>
            <a:r>
              <a:rPr lang="en-CA" sz="1200" kern="1200">
                <a:solidFill>
                  <a:schemeClr val="tx1"/>
                </a:solidFill>
                <a:effectLst/>
                <a:latin typeface="+mn-lt"/>
                <a:ea typeface="+mn-ea"/>
                <a:cs typeface="+mn-cs"/>
              </a:rPr>
              <a:t>What matters most to you.</a:t>
            </a:r>
          </a:p>
          <a:p>
            <a:pPr marL="685800" lvl="1" indent="-228600">
              <a:lnSpc>
                <a:spcPct val="114000"/>
              </a:lnSpc>
              <a:spcAft>
                <a:spcPts val="600"/>
              </a:spcAft>
              <a:buFont typeface="Arial" panose="020B0604020202020204" pitchFamily="34" charset="0"/>
              <a:buChar char="•"/>
            </a:pPr>
            <a:r>
              <a:rPr lang="en-CA" sz="1200" kern="1200">
                <a:solidFill>
                  <a:schemeClr val="tx1"/>
                </a:solidFill>
                <a:effectLst/>
                <a:latin typeface="+mn-lt"/>
                <a:ea typeface="+mn-ea"/>
                <a:cs typeface="+mn-cs"/>
              </a:rPr>
              <a:t>Who do you want to talk to? Who would you choose to make health care decisions for you when you cannot?</a:t>
            </a:r>
          </a:p>
          <a:p>
            <a:pPr marL="685800" lvl="1" indent="-228600">
              <a:lnSpc>
                <a:spcPct val="114000"/>
              </a:lnSpc>
              <a:spcAft>
                <a:spcPts val="600"/>
              </a:spcAft>
              <a:buFont typeface="Arial" panose="020B0604020202020204" pitchFamily="34" charset="0"/>
              <a:buChar char="•"/>
            </a:pPr>
            <a:r>
              <a:rPr lang="en-CA" sz="1200" kern="1200">
                <a:solidFill>
                  <a:schemeClr val="tx1"/>
                </a:solidFill>
                <a:effectLst/>
                <a:latin typeface="+mn-lt"/>
                <a:ea typeface="+mn-ea"/>
                <a:cs typeface="+mn-cs"/>
              </a:rPr>
              <a:t>Reasons why it is important for you to have the conversation.</a:t>
            </a:r>
          </a:p>
          <a:p>
            <a:pPr marL="685800" lvl="1" indent="-228600">
              <a:lnSpc>
                <a:spcPct val="114000"/>
              </a:lnSpc>
              <a:spcAft>
                <a:spcPts val="600"/>
              </a:spcAft>
              <a:buFont typeface="Arial" panose="020B0604020202020204" pitchFamily="34" charset="0"/>
              <a:buChar char="•"/>
            </a:pPr>
            <a:r>
              <a:rPr lang="en-CA" sz="1200" kern="1200">
                <a:solidFill>
                  <a:schemeClr val="tx1"/>
                </a:solidFill>
                <a:effectLst/>
                <a:latin typeface="+mn-lt"/>
                <a:ea typeface="+mn-ea"/>
                <a:cs typeface="+mn-cs"/>
              </a:rPr>
              <a:t>What you would like to accomplish by having it. </a:t>
            </a:r>
          </a:p>
          <a:p>
            <a:pPr marL="228600" lvl="0" indent="-228600">
              <a:lnSpc>
                <a:spcPct val="114000"/>
              </a:lnSpc>
              <a:spcAft>
                <a:spcPts val="600"/>
              </a:spcAft>
              <a:buFont typeface="+mj-lt"/>
              <a:buAutoNum type="arabicPeriod"/>
            </a:pPr>
            <a:r>
              <a:rPr lang="en-CA" sz="1200" b="1" kern="1200">
                <a:solidFill>
                  <a:schemeClr val="tx1"/>
                </a:solidFill>
                <a:effectLst/>
                <a:latin typeface="+mn-lt"/>
                <a:ea typeface="+mn-ea"/>
                <a:cs typeface="+mn-cs"/>
              </a:rPr>
              <a:t>Pick</a:t>
            </a:r>
            <a:r>
              <a:rPr lang="en-CA" sz="1200" kern="1200">
                <a:solidFill>
                  <a:schemeClr val="tx1"/>
                </a:solidFill>
                <a:effectLst/>
                <a:latin typeface="+mn-lt"/>
                <a:ea typeface="+mn-ea"/>
                <a:cs typeface="+mn-cs"/>
              </a:rPr>
              <a:t> </a:t>
            </a:r>
            <a:r>
              <a:rPr lang="en-CA" sz="1200" b="1" kern="1200">
                <a:solidFill>
                  <a:schemeClr val="tx1"/>
                </a:solidFill>
                <a:effectLst/>
                <a:latin typeface="+mn-lt"/>
                <a:ea typeface="+mn-ea"/>
                <a:cs typeface="+mn-cs"/>
              </a:rPr>
              <a:t>a time</a:t>
            </a:r>
            <a:r>
              <a:rPr lang="en-CA" sz="1200" kern="1200">
                <a:solidFill>
                  <a:schemeClr val="tx1"/>
                </a:solidFill>
                <a:effectLst/>
                <a:latin typeface="+mn-lt"/>
                <a:ea typeface="+mn-ea"/>
                <a:cs typeface="+mn-cs"/>
              </a:rPr>
              <a:t> when you and the person you would like to talk to feel relaxed and have time to talk.  </a:t>
            </a:r>
          </a:p>
          <a:p>
            <a:pPr marL="228600" lvl="0" indent="-228600">
              <a:lnSpc>
                <a:spcPct val="114000"/>
              </a:lnSpc>
              <a:spcAft>
                <a:spcPts val="600"/>
              </a:spcAft>
              <a:buFont typeface="+mj-lt"/>
              <a:buAutoNum type="arabicPeriod"/>
            </a:pPr>
            <a:r>
              <a:rPr lang="en-CA" sz="1200" b="1" kern="1200">
                <a:solidFill>
                  <a:schemeClr val="tx1"/>
                </a:solidFill>
                <a:effectLst/>
                <a:latin typeface="+mn-lt"/>
                <a:ea typeface="+mn-ea"/>
                <a:cs typeface="+mn-cs"/>
              </a:rPr>
              <a:t>Choose</a:t>
            </a:r>
            <a:r>
              <a:rPr lang="en-CA" sz="1200" kern="1200">
                <a:solidFill>
                  <a:schemeClr val="tx1"/>
                </a:solidFill>
                <a:effectLst/>
                <a:latin typeface="+mn-lt"/>
                <a:ea typeface="+mn-ea"/>
                <a:cs typeface="+mn-cs"/>
              </a:rPr>
              <a:t> </a:t>
            </a:r>
            <a:r>
              <a:rPr lang="en-CA" sz="1200" b="1" kern="1200">
                <a:solidFill>
                  <a:schemeClr val="tx1"/>
                </a:solidFill>
                <a:effectLst/>
                <a:latin typeface="+mn-lt"/>
                <a:ea typeface="+mn-ea"/>
                <a:cs typeface="+mn-cs"/>
              </a:rPr>
              <a:t>a place</a:t>
            </a:r>
            <a:r>
              <a:rPr lang="en-CA" sz="1200" kern="1200">
                <a:solidFill>
                  <a:schemeClr val="tx1"/>
                </a:solidFill>
                <a:effectLst/>
                <a:latin typeface="+mn-lt"/>
                <a:ea typeface="+mn-ea"/>
                <a:cs typeface="+mn-cs"/>
              </a:rPr>
              <a:t> that is free of distractions and where you all feel comfortable. </a:t>
            </a:r>
          </a:p>
          <a:p>
            <a:pPr marL="228600" lvl="0" indent="-228600">
              <a:lnSpc>
                <a:spcPct val="114000"/>
              </a:lnSpc>
              <a:spcAft>
                <a:spcPts val="600"/>
              </a:spcAft>
              <a:buFont typeface="+mj-lt"/>
              <a:buAutoNum type="arabicPeriod"/>
            </a:pPr>
            <a:r>
              <a:rPr lang="en-CA" sz="1200" b="1" kern="1200">
                <a:solidFill>
                  <a:schemeClr val="tx1"/>
                </a:solidFill>
                <a:effectLst/>
                <a:latin typeface="+mn-lt"/>
                <a:ea typeface="+mn-ea"/>
                <a:cs typeface="+mn-cs"/>
              </a:rPr>
              <a:t>Be gentle and go slowly</a:t>
            </a:r>
            <a:r>
              <a:rPr lang="en-CA" sz="1200" kern="1200">
                <a:solidFill>
                  <a:schemeClr val="tx1"/>
                </a:solidFill>
                <a:effectLst/>
                <a:latin typeface="+mn-lt"/>
                <a:ea typeface="+mn-ea"/>
                <a:cs typeface="+mn-cs"/>
              </a:rPr>
              <a:t>. These conversations touch upon vulnerable and intimate topics, which can be difficult to talk about.  </a:t>
            </a:r>
          </a:p>
          <a:p>
            <a:pPr marL="228600" lvl="0" indent="-228600">
              <a:lnSpc>
                <a:spcPct val="114000"/>
              </a:lnSpc>
              <a:spcAft>
                <a:spcPts val="600"/>
              </a:spcAft>
              <a:buFont typeface="+mj-lt"/>
              <a:buAutoNum type="arabicPeriod"/>
            </a:pPr>
            <a:r>
              <a:rPr lang="en-CA" sz="1200" b="1" kern="1200">
                <a:solidFill>
                  <a:schemeClr val="tx1"/>
                </a:solidFill>
                <a:effectLst/>
                <a:latin typeface="+mn-lt"/>
                <a:ea typeface="+mn-ea"/>
                <a:cs typeface="+mn-cs"/>
              </a:rPr>
              <a:t>Be open to learning and hearing what each person has to say</a:t>
            </a:r>
            <a:r>
              <a:rPr lang="en-CA" sz="1200" kern="1200">
                <a:solidFill>
                  <a:schemeClr val="tx1"/>
                </a:solidFill>
                <a:effectLst/>
                <a:latin typeface="+mn-lt"/>
                <a:ea typeface="+mn-ea"/>
                <a:cs typeface="+mn-cs"/>
              </a:rPr>
              <a:t>. Each person is entitled to hold their own values, beliefs and preferences. </a:t>
            </a:r>
          </a:p>
          <a:p>
            <a:pPr marL="228600" lvl="0" indent="-228600">
              <a:lnSpc>
                <a:spcPct val="114000"/>
              </a:lnSpc>
              <a:spcAft>
                <a:spcPts val="600"/>
              </a:spcAft>
              <a:buFont typeface="+mj-lt"/>
              <a:buAutoNum type="arabicPeriod"/>
            </a:pPr>
            <a:r>
              <a:rPr lang="en-CA" sz="1200" b="1" kern="1200">
                <a:solidFill>
                  <a:schemeClr val="tx1"/>
                </a:solidFill>
                <a:effectLst/>
                <a:latin typeface="+mn-lt"/>
                <a:ea typeface="+mn-ea"/>
                <a:cs typeface="+mn-cs"/>
              </a:rPr>
              <a:t>Be open to having the conversation in smaller sections.</a:t>
            </a:r>
            <a:r>
              <a:rPr lang="en-CA" sz="1200" kern="1200">
                <a:solidFill>
                  <a:schemeClr val="tx1"/>
                </a:solidFill>
                <a:effectLst/>
                <a:latin typeface="+mn-lt"/>
                <a:ea typeface="+mn-ea"/>
                <a:cs typeface="+mn-cs"/>
              </a:rPr>
              <a:t> It may take a few pre-conversations to even begin to talk about Advance Care Planning. </a:t>
            </a:r>
          </a:p>
          <a:p>
            <a:pPr marL="228600" lvl="0" indent="-228600">
              <a:lnSpc>
                <a:spcPct val="114000"/>
              </a:lnSpc>
              <a:spcAft>
                <a:spcPts val="600"/>
              </a:spcAft>
              <a:buFont typeface="+mj-lt"/>
              <a:buAutoNum type="arabicPeriod"/>
            </a:pPr>
            <a:r>
              <a:rPr lang="en-CA" sz="1200" b="1" kern="1200">
                <a:solidFill>
                  <a:schemeClr val="tx1"/>
                </a:solidFill>
                <a:effectLst/>
                <a:latin typeface="+mn-lt"/>
                <a:ea typeface="+mn-ea"/>
                <a:cs typeface="+mn-cs"/>
              </a:rPr>
              <a:t>Use ACP aids</a:t>
            </a:r>
            <a:r>
              <a:rPr lang="en-CA" sz="1200" kern="1200">
                <a:solidFill>
                  <a:schemeClr val="tx1"/>
                </a:solidFill>
                <a:effectLst/>
                <a:latin typeface="+mn-lt"/>
                <a:ea typeface="+mn-ea"/>
                <a:cs typeface="+mn-cs"/>
              </a:rPr>
              <a:t>, such as websites, leaflets or videos, may help.</a:t>
            </a:r>
          </a:p>
          <a:p>
            <a:pPr marL="228600" lvl="0" indent="-228600">
              <a:lnSpc>
                <a:spcPct val="114000"/>
              </a:lnSpc>
              <a:spcAft>
                <a:spcPts val="600"/>
              </a:spcAft>
              <a:buFont typeface="+mj-lt"/>
              <a:buAutoNum type="arabicPeriod"/>
            </a:pPr>
            <a:r>
              <a:rPr lang="en-CA" sz="1200" kern="1200">
                <a:solidFill>
                  <a:schemeClr val="tx1"/>
                </a:solidFill>
                <a:effectLst/>
                <a:latin typeface="+mn-lt"/>
                <a:ea typeface="+mn-ea"/>
                <a:cs typeface="+mn-cs"/>
              </a:rPr>
              <a:t>It may help to talk about health care </a:t>
            </a:r>
            <a:r>
              <a:rPr lang="en-CA" sz="1200" b="1" kern="1200">
                <a:solidFill>
                  <a:schemeClr val="tx1"/>
                </a:solidFill>
                <a:effectLst/>
                <a:latin typeface="+mn-lt"/>
                <a:ea typeface="+mn-ea"/>
                <a:cs typeface="+mn-cs"/>
              </a:rPr>
              <a:t>situations that have happened to people you know </a:t>
            </a:r>
            <a:r>
              <a:rPr lang="en-CA" sz="1200" kern="1200">
                <a:solidFill>
                  <a:schemeClr val="tx1"/>
                </a:solidFill>
                <a:effectLst/>
                <a:latin typeface="+mn-lt"/>
                <a:ea typeface="+mn-ea"/>
                <a:cs typeface="+mn-cs"/>
              </a:rPr>
              <a:t>and compare their situations to what you would want.</a:t>
            </a:r>
          </a:p>
          <a:p>
            <a:pPr marL="228600" lvl="0" indent="-228600">
              <a:lnSpc>
                <a:spcPct val="114000"/>
              </a:lnSpc>
              <a:spcAft>
                <a:spcPts val="600"/>
              </a:spcAft>
              <a:buFont typeface="+mj-lt"/>
              <a:buAutoNum type="arabicPeriod"/>
            </a:pPr>
            <a:r>
              <a:rPr lang="en-CA" sz="1200" b="1" kern="1200">
                <a:solidFill>
                  <a:schemeClr val="tx1"/>
                </a:solidFill>
                <a:effectLst/>
                <a:latin typeface="+mn-lt"/>
                <a:ea typeface="+mn-ea"/>
                <a:cs typeface="+mn-cs"/>
              </a:rPr>
              <a:t>Start by discussing the present</a:t>
            </a:r>
            <a:r>
              <a:rPr lang="en-CA" sz="1200" kern="1200">
                <a:solidFill>
                  <a:schemeClr val="tx1"/>
                </a:solidFill>
                <a:effectLst/>
                <a:latin typeface="+mn-lt"/>
                <a:ea typeface="+mn-ea"/>
                <a:cs typeface="+mn-cs"/>
              </a:rPr>
              <a:t>, don’t go straight to end-of-life. Emphasize that living well includes planning well.</a:t>
            </a:r>
            <a:endParaRPr lang="en-CA"/>
          </a:p>
        </p:txBody>
      </p:sp>
      <p:sp>
        <p:nvSpPr>
          <p:cNvPr id="4" name="Slide Number Placeholder 3"/>
          <p:cNvSpPr>
            <a:spLocks noGrp="1"/>
          </p:cNvSpPr>
          <p:nvPr>
            <p:ph type="sldNum" sz="quarter" idx="10"/>
          </p:nvPr>
        </p:nvSpPr>
        <p:spPr/>
        <p:txBody>
          <a:bodyPr/>
          <a:lstStyle/>
          <a:p>
            <a:fld id="{89631986-85C3-3142-8581-C9C502931A89}" type="slidenum">
              <a:rPr lang="en-US" smtClean="0"/>
              <a:t>22</a:t>
            </a:fld>
            <a:endParaRPr lang="en-US"/>
          </a:p>
        </p:txBody>
      </p:sp>
    </p:spTree>
    <p:extLst>
      <p:ext uri="{BB962C8B-B14F-4D97-AF65-F5344CB8AC3E}">
        <p14:creationId xmlns:p14="http://schemas.microsoft.com/office/powerpoint/2010/main" val="2784801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r>
              <a:rPr lang="en-CA" sz="1200" b="1" u="sng" kern="1200">
                <a:solidFill>
                  <a:schemeClr val="tx1"/>
                </a:solidFill>
                <a:effectLst/>
                <a:latin typeface="+mn-lt"/>
                <a:ea typeface="+mn-ea"/>
                <a:cs typeface="+mn-cs"/>
              </a:rPr>
              <a:t>What</a:t>
            </a:r>
            <a:r>
              <a:rPr lang="en-CA" sz="1200" b="1" kern="1200">
                <a:solidFill>
                  <a:schemeClr val="tx1"/>
                </a:solidFill>
                <a:effectLst/>
                <a:latin typeface="+mn-lt"/>
                <a:ea typeface="+mn-ea"/>
                <a:cs typeface="+mn-cs"/>
              </a:rPr>
              <a:t> you should talk about</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Share your thoughts about the things that are important to you (your values, beliefs, preferences).</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Talk about your fears and concerns about your future health and illness. </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Talk about any specific treatments or health-care decisions you already know you want/do not want. </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Discuss who will make health-care decisions for you, if you cannot make these decisions yourself.  </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Explain to your other family members and friends that you would like them to support the person chosen to represent you when decisions are made. </a:t>
            </a:r>
          </a:p>
          <a:p>
            <a:pPr marL="628650" lvl="1" indent="-171450">
              <a:buFont typeface="Arial" panose="020B0604020202020204" pitchFamily="34" charset="0"/>
              <a:buChar char="•"/>
            </a:pPr>
            <a:endParaRPr lang="en-CA" sz="1200" kern="1200">
              <a:solidFill>
                <a:schemeClr val="tx1"/>
              </a:solidFill>
              <a:effectLst/>
              <a:latin typeface="+mn-lt"/>
              <a:ea typeface="+mn-ea"/>
              <a:cs typeface="+mn-cs"/>
            </a:endParaRPr>
          </a:p>
          <a:p>
            <a:pPr marL="0" lvl="0" indent="0">
              <a:lnSpc>
                <a:spcPct val="150000"/>
              </a:lnSpc>
              <a:buFont typeface="Arial" panose="020B0604020202020204" pitchFamily="34" charset="0"/>
              <a:buNone/>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631986-85C3-3142-8581-C9C502931A89}" type="slidenum">
              <a:rPr lang="en-US" smtClean="0"/>
              <a:t>23</a:t>
            </a:fld>
            <a:endParaRPr lang="en-US"/>
          </a:p>
        </p:txBody>
      </p:sp>
    </p:spTree>
    <p:extLst>
      <p:ext uri="{BB962C8B-B14F-4D97-AF65-F5344CB8AC3E}">
        <p14:creationId xmlns:p14="http://schemas.microsoft.com/office/powerpoint/2010/main" val="3454579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466725"/>
            <a:ext cx="3994150" cy="2247900"/>
          </a:xfrm>
        </p:spPr>
      </p:sp>
      <p:sp>
        <p:nvSpPr>
          <p:cNvPr id="3" name="Notes Placeholder 2"/>
          <p:cNvSpPr>
            <a:spLocks noGrp="1"/>
          </p:cNvSpPr>
          <p:nvPr>
            <p:ph type="body" idx="1"/>
          </p:nvPr>
        </p:nvSpPr>
        <p:spPr>
          <a:xfrm>
            <a:off x="685800" y="3047999"/>
            <a:ext cx="5486400" cy="5781676"/>
          </a:xfrm>
        </p:spPr>
        <p:txBody>
          <a:bodyPr/>
          <a:lstStyle/>
          <a:p>
            <a:pPr lvl="0"/>
            <a:r>
              <a:rPr lang="en-US" sz="1200" b="1" kern="1200">
                <a:solidFill>
                  <a:schemeClr val="tx1"/>
                </a:solidFill>
                <a:effectLst/>
                <a:latin typeface="+mn-lt"/>
                <a:ea typeface="+mn-ea"/>
                <a:cs typeface="+mn-cs"/>
              </a:rPr>
              <a:t>Share some suggestions for starting the conversation:</a:t>
            </a:r>
          </a:p>
          <a:p>
            <a:pPr lvl="0"/>
            <a:r>
              <a:rPr lang="en-US" sz="1200" b="1" kern="1200">
                <a:solidFill>
                  <a:schemeClr val="tx1"/>
                </a:solidFill>
                <a:effectLst/>
                <a:latin typeface="+mn-lt"/>
                <a:ea typeface="+mn-ea"/>
                <a:cs typeface="+mn-cs"/>
              </a:rPr>
              <a:t> </a:t>
            </a:r>
            <a:endParaRPr lang="en-CA" sz="1200" b="1" kern="1200">
              <a:solidFill>
                <a:schemeClr val="tx1"/>
              </a:solidFill>
              <a:effectLst/>
              <a:latin typeface="+mn-lt"/>
              <a:ea typeface="+mn-ea"/>
              <a:cs typeface="+mn-cs"/>
            </a:endParaRPr>
          </a:p>
          <a:p>
            <a:pPr marL="628650" lvl="1" indent="-171450">
              <a:spcBef>
                <a:spcPts val="1200"/>
              </a:spcBef>
              <a:buFont typeface="Arial" panose="020B0604020202020204" pitchFamily="34" charset="0"/>
              <a:buChar char="•"/>
            </a:pPr>
            <a:r>
              <a:rPr lang="en-US" sz="1200" kern="1200">
                <a:solidFill>
                  <a:schemeClr val="tx1"/>
                </a:solidFill>
                <a:effectLst/>
                <a:latin typeface="+mn-lt"/>
                <a:ea typeface="+mn-ea"/>
                <a:cs typeface="+mn-cs"/>
              </a:rPr>
              <a:t>“Right now, I’m healthy, but I want to think ahead and be prepared if something unexpected should happen… and how we might want to handle that situation…”</a:t>
            </a:r>
            <a:endParaRPr lang="en-CA" sz="1200" kern="1200">
              <a:solidFill>
                <a:schemeClr val="tx1"/>
              </a:solidFill>
              <a:effectLst/>
              <a:latin typeface="+mn-lt"/>
              <a:ea typeface="+mn-ea"/>
              <a:cs typeface="+mn-cs"/>
            </a:endParaRPr>
          </a:p>
          <a:p>
            <a:pPr marL="628650" lvl="1" indent="-171450">
              <a:spcBef>
                <a:spcPts val="1200"/>
              </a:spcBef>
              <a:buFont typeface="Arial" panose="020B0604020202020204" pitchFamily="34" charset="0"/>
              <a:buChar char="•"/>
            </a:pPr>
            <a:r>
              <a:rPr lang="en-US" sz="1200" kern="1200">
                <a:solidFill>
                  <a:schemeClr val="tx1"/>
                </a:solidFill>
                <a:effectLst/>
                <a:latin typeface="+mn-lt"/>
                <a:ea typeface="+mn-ea"/>
                <a:cs typeface="+mn-cs"/>
              </a:rPr>
              <a:t>“I was thinking about what happened to ____, and it made me realize…” </a:t>
            </a:r>
            <a:endParaRPr lang="en-CA" sz="1200" kern="1200">
              <a:solidFill>
                <a:schemeClr val="tx1"/>
              </a:solidFill>
              <a:effectLst/>
              <a:latin typeface="+mn-lt"/>
              <a:ea typeface="+mn-ea"/>
              <a:cs typeface="+mn-cs"/>
            </a:endParaRPr>
          </a:p>
          <a:p>
            <a:pPr marL="628650" lvl="1" indent="-171450">
              <a:spcBef>
                <a:spcPts val="1200"/>
              </a:spcBef>
              <a:buFont typeface="Arial" panose="020B0604020202020204" pitchFamily="34" charset="0"/>
              <a:buChar char="•"/>
            </a:pPr>
            <a:r>
              <a:rPr lang="en-CA" sz="1200" kern="1200">
                <a:solidFill>
                  <a:schemeClr val="tx1"/>
                </a:solidFill>
                <a:effectLst/>
                <a:latin typeface="+mn-lt"/>
                <a:ea typeface="+mn-ea"/>
                <a:cs typeface="+mn-cs"/>
              </a:rPr>
              <a:t>“Even though I’m okay right now, I’m worried that _______, and I want to be prepared.” </a:t>
            </a:r>
          </a:p>
          <a:p>
            <a:pPr marL="628650" lvl="1" indent="-171450">
              <a:spcBef>
                <a:spcPts val="1200"/>
              </a:spcBef>
              <a:buFont typeface="Arial" panose="020B0604020202020204" pitchFamily="34" charset="0"/>
              <a:buChar char="•"/>
            </a:pPr>
            <a:r>
              <a:rPr lang="en-CA" sz="1200" kern="1200">
                <a:solidFill>
                  <a:schemeClr val="tx1"/>
                </a:solidFill>
                <a:effectLst/>
                <a:latin typeface="+mn-lt"/>
                <a:ea typeface="+mn-ea"/>
                <a:cs typeface="+mn-cs"/>
              </a:rPr>
              <a:t>“Right now, I’m at a point where I’m still able to discuss my health</a:t>
            </a:r>
            <a:r>
              <a:rPr lang="en-CA" sz="1200" u="sng" kern="1200">
                <a:solidFill>
                  <a:schemeClr val="tx1"/>
                </a:solidFill>
                <a:effectLst/>
                <a:latin typeface="+mn-lt"/>
                <a:ea typeface="+mn-ea"/>
                <a:cs typeface="+mn-cs"/>
              </a:rPr>
              <a:t>-</a:t>
            </a:r>
            <a:r>
              <a:rPr lang="en-CA" sz="1200" kern="1200">
                <a:solidFill>
                  <a:schemeClr val="tx1"/>
                </a:solidFill>
                <a:effectLst/>
                <a:latin typeface="+mn-lt"/>
                <a:ea typeface="+mn-ea"/>
                <a:cs typeface="+mn-cs"/>
              </a:rPr>
              <a:t>care wishes. I want to use this time to prepare for the future and make sure we can work together so that my needs and wishes are understood and respected.” </a:t>
            </a:r>
          </a:p>
          <a:p>
            <a:pPr marL="628650" lvl="1" indent="-171450">
              <a:spcBef>
                <a:spcPts val="1200"/>
              </a:spcBef>
              <a:buFont typeface="Arial" panose="020B0604020202020204" pitchFamily="34" charset="0"/>
              <a:buChar char="•"/>
            </a:pPr>
            <a:r>
              <a:rPr lang="en-CA" sz="1200" kern="1200">
                <a:solidFill>
                  <a:schemeClr val="tx1"/>
                </a:solidFill>
                <a:effectLst/>
                <a:latin typeface="+mn-lt"/>
                <a:ea typeface="+mn-ea"/>
                <a:cs typeface="+mn-cs"/>
              </a:rPr>
              <a:t> “I just answered some important questions about my health-care wishes. I want you to see my answers. And I’m wondering if we can talk about them.”  </a:t>
            </a:r>
          </a:p>
          <a:p>
            <a:pPr marL="628650" lvl="1" indent="-171450">
              <a:spcBef>
                <a:spcPts val="1200"/>
              </a:spcBef>
              <a:buFont typeface="Arial" panose="020B0604020202020204" pitchFamily="34" charset="0"/>
              <a:buChar char="•"/>
            </a:pPr>
            <a:r>
              <a:rPr lang="en-CA" sz="1200" kern="1200">
                <a:solidFill>
                  <a:schemeClr val="tx1"/>
                </a:solidFill>
                <a:effectLst/>
                <a:latin typeface="+mn-lt"/>
                <a:ea typeface="+mn-ea"/>
                <a:cs typeface="+mn-cs"/>
              </a:rPr>
              <a:t>“I’m living with dementia/heart disease/kidney failure/cancer, and I expect________. Is this what you understand too?” </a:t>
            </a:r>
          </a:p>
          <a:p>
            <a:pPr marL="628650" lvl="1" indent="-171450">
              <a:spcBef>
                <a:spcPts val="1200"/>
              </a:spcBef>
              <a:buFont typeface="Arial" panose="020B0604020202020204" pitchFamily="34" charset="0"/>
              <a:buChar char="•"/>
            </a:pPr>
            <a:r>
              <a:rPr lang="en-CA" sz="1200" kern="1200">
                <a:solidFill>
                  <a:schemeClr val="tx1"/>
                </a:solidFill>
                <a:effectLst/>
                <a:latin typeface="+mn-lt"/>
                <a:ea typeface="+mn-ea"/>
                <a:cs typeface="+mn-cs"/>
              </a:rPr>
              <a:t>“I know that my health condition/illness is only going to get worse and I want you to feel prepared and confident when you have to make health</a:t>
            </a:r>
            <a:r>
              <a:rPr lang="en-CA" sz="1200" u="sng" kern="1200">
                <a:solidFill>
                  <a:schemeClr val="tx1"/>
                </a:solidFill>
                <a:effectLst/>
                <a:latin typeface="+mn-lt"/>
                <a:ea typeface="+mn-ea"/>
                <a:cs typeface="+mn-cs"/>
              </a:rPr>
              <a:t>-</a:t>
            </a:r>
            <a:r>
              <a:rPr lang="en-CA" sz="1200" kern="1200">
                <a:solidFill>
                  <a:schemeClr val="tx1"/>
                </a:solidFill>
                <a:effectLst/>
                <a:latin typeface="+mn-lt"/>
                <a:ea typeface="+mn-ea"/>
                <a:cs typeface="+mn-cs"/>
              </a:rPr>
              <a:t>care decisions on my behalf. Can we talk more about it?” </a:t>
            </a:r>
          </a:p>
          <a:p>
            <a:pPr marL="628650" lvl="1" indent="-171450">
              <a:spcBef>
                <a:spcPts val="1200"/>
              </a:spcBef>
              <a:buFont typeface="Arial" panose="020B0604020202020204" pitchFamily="34" charset="0"/>
              <a:buChar char="•"/>
            </a:pPr>
            <a:r>
              <a:rPr lang="en-CA" sz="1200" kern="1200">
                <a:solidFill>
                  <a:schemeClr val="tx1"/>
                </a:solidFill>
                <a:effectLst/>
                <a:latin typeface="+mn-lt"/>
                <a:ea typeface="+mn-ea"/>
                <a:cs typeface="+mn-cs"/>
              </a:rPr>
              <a:t>“I think it’s really important our family and people we trust know what’s important to me about my health-care wishes as I live with this illness.”</a:t>
            </a:r>
          </a:p>
          <a:p>
            <a:endParaRPr lang="en-CA"/>
          </a:p>
        </p:txBody>
      </p:sp>
      <p:sp>
        <p:nvSpPr>
          <p:cNvPr id="4" name="Slide Number Placeholder 3"/>
          <p:cNvSpPr>
            <a:spLocks noGrp="1"/>
          </p:cNvSpPr>
          <p:nvPr>
            <p:ph type="sldNum" sz="quarter" idx="10"/>
          </p:nvPr>
        </p:nvSpPr>
        <p:spPr/>
        <p:txBody>
          <a:bodyPr/>
          <a:lstStyle/>
          <a:p>
            <a:fld id="{89631986-85C3-3142-8581-C9C502931A89}" type="slidenum">
              <a:rPr lang="en-US" smtClean="0"/>
              <a:t>24</a:t>
            </a:fld>
            <a:endParaRPr lang="en-US"/>
          </a:p>
        </p:txBody>
      </p:sp>
    </p:spTree>
    <p:extLst>
      <p:ext uri="{BB962C8B-B14F-4D97-AF65-F5344CB8AC3E}">
        <p14:creationId xmlns:p14="http://schemas.microsoft.com/office/powerpoint/2010/main" val="3558650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lvl="0"/>
            <a:r>
              <a:rPr lang="en-CA" sz="1200" b="1" kern="1200">
                <a:solidFill>
                  <a:schemeClr val="tx1"/>
                </a:solidFill>
                <a:effectLst/>
                <a:latin typeface="+mn-lt"/>
                <a:ea typeface="+mn-ea"/>
                <a:cs typeface="+mn-cs"/>
              </a:rPr>
              <a:t>Discussion Break: W</a:t>
            </a:r>
            <a:r>
              <a:rPr lang="en-US" sz="1200" b="1" kern="1200">
                <a:solidFill>
                  <a:schemeClr val="tx1"/>
                </a:solidFill>
                <a:effectLst/>
                <a:latin typeface="+mn-lt"/>
                <a:ea typeface="+mn-ea"/>
                <a:cs typeface="+mn-cs"/>
              </a:rPr>
              <a:t>hat might you talk about with your health-care provider?</a:t>
            </a:r>
            <a:endParaRPr lang="en-CA"/>
          </a:p>
        </p:txBody>
      </p:sp>
      <p:sp>
        <p:nvSpPr>
          <p:cNvPr id="4" name="Slide Number Placeholder 3"/>
          <p:cNvSpPr>
            <a:spLocks noGrp="1"/>
          </p:cNvSpPr>
          <p:nvPr>
            <p:ph type="sldNum" sz="quarter" idx="10"/>
          </p:nvPr>
        </p:nvSpPr>
        <p:spPr/>
        <p:txBody>
          <a:bodyPr/>
          <a:lstStyle/>
          <a:p>
            <a:fld id="{89631986-85C3-3142-8581-C9C502931A89}" type="slidenum">
              <a:rPr lang="en-US" smtClean="0"/>
              <a:t>25</a:t>
            </a:fld>
            <a:endParaRPr lang="en-US"/>
          </a:p>
        </p:txBody>
      </p:sp>
    </p:spTree>
    <p:extLst>
      <p:ext uri="{BB962C8B-B14F-4D97-AF65-F5344CB8AC3E}">
        <p14:creationId xmlns:p14="http://schemas.microsoft.com/office/powerpoint/2010/main" val="965688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Everyone should let their health-care providers know </a:t>
            </a:r>
            <a:endParaRPr lang="en-CA" sz="1200" kern="120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a:solidFill>
                  <a:schemeClr val="tx1"/>
                </a:solidFill>
                <a:effectLst/>
                <a:latin typeface="+mn-lt"/>
                <a:ea typeface="+mn-ea"/>
                <a:cs typeface="+mn-cs"/>
              </a:rPr>
              <a:t>who their substitute decision maker is (TSDM list and a copy of your Representation Agreement, if you have one), and </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any clear health care instructions they may have currently (e.g. refusing blood transfusions).</a:t>
            </a:r>
          </a:p>
          <a:p>
            <a:r>
              <a:rPr lang="en-US" sz="1200" b="0" kern="1200">
                <a:solidFill>
                  <a:schemeClr val="tx1"/>
                </a:solidFill>
                <a:effectLst/>
                <a:latin typeface="+mn-lt"/>
                <a:ea typeface="+mn-ea"/>
                <a:cs typeface="+mn-cs"/>
              </a:rPr>
              <a:t> </a:t>
            </a:r>
            <a:endParaRPr lang="en-CA"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For those who have a health condition or serious illness:</a:t>
            </a:r>
            <a:endParaRPr lang="en-CA"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CA" sz="1200" kern="1200">
              <a:solidFill>
                <a:schemeClr val="tx1"/>
              </a:solidFill>
              <a:effectLst/>
              <a:latin typeface="+mn-lt"/>
              <a:ea typeface="+mn-ea"/>
              <a:cs typeface="+mn-cs"/>
            </a:endParaRPr>
          </a:p>
          <a:p>
            <a:pPr lvl="1"/>
            <a:r>
              <a:rPr lang="en-US" sz="1200" b="1" kern="1200">
                <a:solidFill>
                  <a:schemeClr val="tx1"/>
                </a:solidFill>
                <a:effectLst/>
                <a:latin typeface="+mn-lt"/>
                <a:ea typeface="+mn-ea"/>
                <a:cs typeface="+mn-cs"/>
              </a:rPr>
              <a:t>Describe who they should talk to  </a:t>
            </a:r>
            <a:endParaRPr lang="en-CA" sz="1200" b="1" kern="120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a:solidFill>
                  <a:schemeClr val="tx1"/>
                </a:solidFill>
                <a:effectLst/>
                <a:latin typeface="+mn-lt"/>
                <a:ea typeface="+mn-ea"/>
                <a:cs typeface="+mn-cs"/>
              </a:rPr>
              <a:t>You should talk to all of your health-care providers: doctors, specialists, nurse practitioners, etc. </a:t>
            </a:r>
          </a:p>
          <a:p>
            <a:pPr lvl="1"/>
            <a:r>
              <a:rPr lang="en-CA" sz="1200" kern="1200">
                <a:solidFill>
                  <a:schemeClr val="tx1"/>
                </a:solidFill>
                <a:effectLst/>
                <a:latin typeface="+mn-lt"/>
                <a:ea typeface="+mn-ea"/>
                <a:cs typeface="+mn-cs"/>
              </a:rPr>
              <a:t> </a:t>
            </a:r>
          </a:p>
          <a:p>
            <a:pPr lvl="1"/>
            <a:r>
              <a:rPr lang="en-CA" sz="1200" b="1" kern="1200">
                <a:solidFill>
                  <a:schemeClr val="tx1"/>
                </a:solidFill>
                <a:effectLst/>
                <a:latin typeface="+mn-lt"/>
                <a:ea typeface="+mn-ea"/>
                <a:cs typeface="+mn-cs"/>
              </a:rPr>
              <a:t>Explain why they should talk to their health-care provider(s)</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To get information about your health that can help you when thinking about what matters most to you.</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To share information about you, so they can understand what matters most to you when making their recommendations.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baseline="0"/>
          </a:p>
          <a:p>
            <a:pPr marL="0" marR="0" indent="0" algn="l" defTabSz="914400" rtl="0" eaLnBrk="0" fontAlgn="base" latinLnBrk="0" hangingPunct="0">
              <a:lnSpc>
                <a:spcPct val="100000"/>
              </a:lnSpc>
              <a:spcBef>
                <a:spcPct val="30000"/>
              </a:spcBef>
              <a:spcAft>
                <a:spcPct val="0"/>
              </a:spcAft>
              <a:buClrTx/>
              <a:buSzTx/>
              <a:buFontTx/>
              <a:buNone/>
              <a:tabLst/>
              <a:defRPr/>
            </a:pPr>
            <a:endParaRPr lang="en-CA" baseline="0"/>
          </a:p>
          <a:p>
            <a:endParaRPr lang="en-CA"/>
          </a:p>
          <a:p>
            <a:endParaRPr lang="en-CA"/>
          </a:p>
        </p:txBody>
      </p:sp>
      <p:sp>
        <p:nvSpPr>
          <p:cNvPr id="4" name="Slide Number Placeholder 3"/>
          <p:cNvSpPr>
            <a:spLocks noGrp="1"/>
          </p:cNvSpPr>
          <p:nvPr>
            <p:ph type="sldNum" sz="quarter" idx="10"/>
          </p:nvPr>
        </p:nvSpPr>
        <p:spPr/>
        <p:txBody>
          <a:bodyPr/>
          <a:lstStyle/>
          <a:p>
            <a:fld id="{89631986-85C3-3142-8581-C9C502931A89}" type="slidenum">
              <a:rPr lang="en-US" smtClean="0"/>
              <a:t>26</a:t>
            </a:fld>
            <a:endParaRPr lang="en-US"/>
          </a:p>
        </p:txBody>
      </p:sp>
    </p:spTree>
    <p:extLst>
      <p:ext uri="{BB962C8B-B14F-4D97-AF65-F5344CB8AC3E}">
        <p14:creationId xmlns:p14="http://schemas.microsoft.com/office/powerpoint/2010/main" val="3773615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471488"/>
            <a:ext cx="4292600" cy="2414587"/>
          </a:xfrm>
        </p:spPr>
      </p:sp>
      <p:sp>
        <p:nvSpPr>
          <p:cNvPr id="3" name="Notes Placeholder 2"/>
          <p:cNvSpPr>
            <a:spLocks noGrp="1"/>
          </p:cNvSpPr>
          <p:nvPr>
            <p:ph type="body" idx="1"/>
          </p:nvPr>
        </p:nvSpPr>
        <p:spPr>
          <a:xfrm>
            <a:off x="685800" y="3124199"/>
            <a:ext cx="5486400" cy="5467351"/>
          </a:xfrm>
        </p:spPr>
        <p:txBody>
          <a:bodyPr/>
          <a:lstStyle/>
          <a:p>
            <a:r>
              <a:rPr lang="en-US" sz="1200" b="1" kern="1200">
                <a:solidFill>
                  <a:schemeClr val="tx1"/>
                </a:solidFill>
                <a:effectLst/>
                <a:latin typeface="+mn-lt"/>
                <a:ea typeface="+mn-ea"/>
                <a:cs typeface="+mn-cs"/>
              </a:rPr>
              <a:t>Discussion Break: How might you prepare for and start a conversation about what is important to you with your health-care providers?</a:t>
            </a:r>
            <a:endParaRPr lang="en-CA" sz="1200" b="1" kern="1200">
              <a:solidFill>
                <a:schemeClr val="tx1"/>
              </a:solidFill>
              <a:effectLst/>
              <a:latin typeface="+mn-lt"/>
              <a:ea typeface="+mn-ea"/>
              <a:cs typeface="+mn-cs"/>
            </a:endParaRPr>
          </a:p>
          <a:p>
            <a:endParaRPr lang="en-CA"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Share tips on how to prepare for a conversation with your health-care providers</a:t>
            </a:r>
            <a:endParaRPr lang="en-CA" sz="1200" b="1" kern="1200">
              <a:solidFill>
                <a:schemeClr val="tx1"/>
              </a:solidFill>
              <a:effectLst/>
              <a:latin typeface="+mn-lt"/>
              <a:ea typeface="+mn-ea"/>
              <a:cs typeface="+mn-cs"/>
            </a:endParaRPr>
          </a:p>
          <a:p>
            <a:r>
              <a:rPr lang="en-US" sz="1200" kern="1200">
                <a:solidFill>
                  <a:schemeClr val="tx1"/>
                </a:solidFill>
                <a:effectLst/>
                <a:latin typeface="+mn-lt"/>
                <a:ea typeface="+mn-ea"/>
                <a:cs typeface="+mn-cs"/>
              </a:rPr>
              <a:t>Here are some tips that can help you have conversations with your health-care providers:</a:t>
            </a:r>
            <a:endParaRPr lang="en-CA" sz="1200" kern="120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a:solidFill>
                  <a:schemeClr val="tx1"/>
                </a:solidFill>
                <a:effectLst/>
                <a:latin typeface="+mn-lt"/>
                <a:ea typeface="+mn-ea"/>
                <a:cs typeface="+mn-cs"/>
              </a:rPr>
              <a:t>Prepare ahead of time. Write down the questions and topics you want to talk about. Also think about:</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Reasons why it is important for you to have the conversation.</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What you would like to accomplish by having it. </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Which health-care providers you would like to talk to (e.g., doctors, specialists, nurses, etc.).</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Make an appointment with the health-care providers you want to talk to.</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Select times when you are feeling most capable of understanding information (i.e. not stressed, exhausted)</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Inform the health-care provider of the topics of discussion and the amount of time you may need to talk about them.</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Make several appointments if needed.</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Invite someone you trust to participate in the conversations.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Ideally, this person should be someone you would choose to be your substitute decision maker so they can learn your preferences for health care.  </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They can help you with note taking and recording the conversation.</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Other strategies, if needed:</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Ask for a quiet room that is free of distractions.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Work with a language interpreter.</a:t>
            </a:r>
          </a:p>
          <a:p>
            <a:endParaRPr lang="en-CA"/>
          </a:p>
        </p:txBody>
      </p:sp>
      <p:sp>
        <p:nvSpPr>
          <p:cNvPr id="4" name="Slide Number Placeholder 3"/>
          <p:cNvSpPr>
            <a:spLocks noGrp="1"/>
          </p:cNvSpPr>
          <p:nvPr>
            <p:ph type="sldNum" sz="quarter" idx="5"/>
          </p:nvPr>
        </p:nvSpPr>
        <p:spPr/>
        <p:txBody>
          <a:bodyPr/>
          <a:lstStyle/>
          <a:p>
            <a:fld id="{89631986-85C3-3142-8581-C9C502931A89}" type="slidenum">
              <a:rPr lang="en-US" smtClean="0"/>
              <a:t>27</a:t>
            </a:fld>
            <a:endParaRPr lang="en-US"/>
          </a:p>
        </p:txBody>
      </p:sp>
    </p:spTree>
    <p:extLst>
      <p:ext uri="{BB962C8B-B14F-4D97-AF65-F5344CB8AC3E}">
        <p14:creationId xmlns:p14="http://schemas.microsoft.com/office/powerpoint/2010/main" val="3587764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257175"/>
            <a:ext cx="3943350" cy="2219325"/>
          </a:xfrm>
        </p:spPr>
      </p:sp>
      <p:sp>
        <p:nvSpPr>
          <p:cNvPr id="3" name="Notes Placeholder 2"/>
          <p:cNvSpPr>
            <a:spLocks noGrp="1"/>
          </p:cNvSpPr>
          <p:nvPr>
            <p:ph type="body" idx="1"/>
          </p:nvPr>
        </p:nvSpPr>
        <p:spPr>
          <a:xfrm>
            <a:off x="495300" y="2686341"/>
            <a:ext cx="5867400" cy="6143626"/>
          </a:xfrm>
        </p:spPr>
        <p:txBody>
          <a:bodyPr/>
          <a:lstStyle/>
          <a:p>
            <a:pPr lvl="0"/>
            <a:r>
              <a:rPr lang="en-US" sz="1200" b="1" kern="1200" dirty="0">
                <a:solidFill>
                  <a:schemeClr val="tx1"/>
                </a:solidFill>
                <a:effectLst/>
                <a:latin typeface="+mn-lt"/>
                <a:ea typeface="+mn-ea"/>
                <a:cs typeface="+mn-cs"/>
              </a:rPr>
              <a:t>Explain what they should talk about with their health-care provider(s):</a:t>
            </a:r>
            <a:endParaRPr lang="en-C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Book a time </a:t>
            </a:r>
            <a:r>
              <a:rPr lang="en-US" sz="1200" kern="1200" dirty="0">
                <a:solidFill>
                  <a:schemeClr val="tx1"/>
                </a:solidFill>
                <a:effectLst/>
                <a:latin typeface="+mn-lt"/>
                <a:ea typeface="+mn-ea"/>
                <a:cs typeface="+mn-cs"/>
              </a:rPr>
              <a:t>with your health-care provider </a:t>
            </a:r>
            <a:r>
              <a:rPr lang="en-US" sz="1200" u="sng" kern="1200" dirty="0">
                <a:solidFill>
                  <a:schemeClr val="tx1"/>
                </a:solidFill>
                <a:effectLst/>
                <a:latin typeface="+mn-lt"/>
                <a:ea typeface="+mn-ea"/>
                <a:cs typeface="+mn-cs"/>
              </a:rPr>
              <a:t>to </a:t>
            </a:r>
            <a:r>
              <a:rPr lang="en-CA" sz="1200" u="sng" kern="1200" dirty="0">
                <a:solidFill>
                  <a:schemeClr val="tx1"/>
                </a:solidFill>
                <a:effectLst/>
                <a:latin typeface="+mn-lt"/>
                <a:ea typeface="+mn-ea"/>
                <a:cs typeface="+mn-cs"/>
              </a:rPr>
              <a:t>understand your health</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Some questions you can ask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do you expect my illness will progress over time?</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will my abilities and my life overall be affected by this progression?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kind of health-care treatments may be involved as my illness progresses? What are the benefits and risks?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Will life support treatments be considered for me during this progression? For example, will I need to be fed through a tube, hooked to a ventilator or any means of life support to keep me alive?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rPr>
              <a:t>Take your time to reflect on their answers</a:t>
            </a:r>
            <a:r>
              <a:rPr lang="en-CA" sz="1200" kern="1200" dirty="0">
                <a:solidFill>
                  <a:schemeClr val="tx1"/>
                </a:solidFill>
                <a:effectLst/>
                <a:latin typeface="+mn-lt"/>
                <a:ea typeface="+mn-ea"/>
                <a:cs typeface="+mn-cs"/>
              </a:rPr>
              <a:t>. What you learn from them will help you think about what matters most and who you would want to speak for you if you cannot.</a:t>
            </a:r>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Book a time </a:t>
            </a:r>
            <a:r>
              <a:rPr lang="en-CA" sz="1200" kern="1200" dirty="0">
                <a:solidFill>
                  <a:schemeClr val="tx1"/>
                </a:solidFill>
                <a:effectLst/>
                <a:latin typeface="+mn-lt"/>
                <a:ea typeface="+mn-ea"/>
                <a:cs typeface="+mn-cs"/>
              </a:rPr>
              <a:t>with your health-care providers </a:t>
            </a:r>
            <a:r>
              <a:rPr lang="en-CA" sz="1200" u="sng" kern="1200" dirty="0">
                <a:solidFill>
                  <a:schemeClr val="tx1"/>
                </a:solidFill>
                <a:effectLst/>
                <a:latin typeface="+mn-lt"/>
                <a:ea typeface="+mn-ea"/>
                <a:cs typeface="+mn-cs"/>
              </a:rPr>
              <a:t>to share what they need to know about you</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This includes:</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What matters most to you</a:t>
            </a:r>
            <a:r>
              <a:rPr lang="en-CA" sz="1200" kern="1200" dirty="0">
                <a:solidFill>
                  <a:schemeClr val="tx1"/>
                </a:solidFill>
                <a:effectLst/>
                <a:latin typeface="+mn-lt"/>
                <a:ea typeface="+mn-ea"/>
                <a:cs typeface="+mn-cs"/>
              </a:rPr>
              <a:t> - y</a:t>
            </a:r>
            <a:r>
              <a:rPr lang="en-US" sz="1200" kern="1200" dirty="0">
                <a:solidFill>
                  <a:schemeClr val="tx1"/>
                </a:solidFill>
                <a:effectLst/>
                <a:latin typeface="+mn-lt"/>
                <a:ea typeface="+mn-ea"/>
                <a:cs typeface="+mn-cs"/>
              </a:rPr>
              <a:t>our values, beliefs and wishes for health and personal care as we previously discussed. This will help them consider the care options that are aligned with your preferences.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Who can speak for you</a:t>
            </a:r>
            <a:r>
              <a:rPr lang="en-US" sz="1200" kern="1200" dirty="0">
                <a:solidFill>
                  <a:schemeClr val="tx1"/>
                </a:solidFill>
                <a:effectLst/>
                <a:latin typeface="+mn-lt"/>
                <a:ea typeface="+mn-ea"/>
                <a:cs typeface="+mn-cs"/>
              </a:rPr>
              <a:t> when you are not capable of making health-care decisions for yourself. In other words, who are your substitute decision makers. </a:t>
            </a:r>
            <a:endParaRPr lang="en-CA"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Talking to your health-care providers is an ongoing process. </a:t>
            </a:r>
            <a:r>
              <a:rPr lang="en-CA" sz="1200" kern="1200" dirty="0">
                <a:solidFill>
                  <a:schemeClr val="tx1"/>
                </a:solidFill>
                <a:effectLst/>
                <a:latin typeface="+mn-lt"/>
                <a:ea typeface="+mn-ea"/>
                <a:cs typeface="+mn-cs"/>
              </a:rPr>
              <a:t>The questions you ask and the answers you receive may change as your health changes and illness progresses.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Share a story about someone living with a serious illness whose experience with their illness and treatment changed their decisions. For example, someone who:</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decided at a certain age or stage of illness that they would not want cardio-pulmonary resuscitation</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started dialysis but decided to withdraw as the burden of illness increased</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had chemotherapy for cancer and changed their mind about further chemotherapy</a:t>
            </a:r>
            <a:endParaRPr lang="en-CA" b="1" dirty="0"/>
          </a:p>
          <a:p>
            <a:endParaRPr lang="en-CA" dirty="0"/>
          </a:p>
        </p:txBody>
      </p:sp>
      <p:sp>
        <p:nvSpPr>
          <p:cNvPr id="4" name="Slide Number Placeholder 3"/>
          <p:cNvSpPr>
            <a:spLocks noGrp="1"/>
          </p:cNvSpPr>
          <p:nvPr>
            <p:ph type="sldNum" sz="quarter" idx="10"/>
          </p:nvPr>
        </p:nvSpPr>
        <p:spPr/>
        <p:txBody>
          <a:bodyPr/>
          <a:lstStyle/>
          <a:p>
            <a:fld id="{89631986-85C3-3142-8581-C9C502931A89}" type="slidenum">
              <a:rPr lang="en-US" smtClean="0"/>
              <a:t>28</a:t>
            </a:fld>
            <a:endParaRPr lang="en-US"/>
          </a:p>
        </p:txBody>
      </p:sp>
    </p:spTree>
    <p:extLst>
      <p:ext uri="{BB962C8B-B14F-4D97-AF65-F5344CB8AC3E}">
        <p14:creationId xmlns:p14="http://schemas.microsoft.com/office/powerpoint/2010/main" val="757723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66725"/>
            <a:ext cx="4868862" cy="2740025"/>
          </a:xfrm>
        </p:spPr>
      </p:sp>
      <p:sp>
        <p:nvSpPr>
          <p:cNvPr id="3" name="Notes Placeholder 2"/>
          <p:cNvSpPr>
            <a:spLocks noGrp="1"/>
          </p:cNvSpPr>
          <p:nvPr>
            <p:ph type="body" idx="1"/>
          </p:nvPr>
        </p:nvSpPr>
        <p:spPr>
          <a:xfrm>
            <a:off x="607219" y="3674917"/>
            <a:ext cx="5486400" cy="4829467"/>
          </a:xfrm>
        </p:spPr>
        <p:txBody>
          <a:bodyPr/>
          <a:lstStyle/>
          <a:p>
            <a:pPr lvl="0"/>
            <a:r>
              <a:rPr lang="en-CA" sz="1200" b="1" kern="1200" dirty="0">
                <a:solidFill>
                  <a:schemeClr val="tx1"/>
                </a:solidFill>
                <a:effectLst/>
                <a:latin typeface="+mn-lt"/>
                <a:ea typeface="+mn-ea"/>
                <a:cs typeface="+mn-cs"/>
              </a:rPr>
              <a:t>Summarize the key messages to this point in the session</a:t>
            </a:r>
          </a:p>
          <a:p>
            <a:pPr lvl="0"/>
            <a:endParaRPr lang="en-CA"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Advance Care Planning is a part of life planning</a:t>
            </a:r>
            <a:r>
              <a:rPr lang="en-CA" sz="1200" kern="1200" dirty="0">
                <a:solidFill>
                  <a:schemeClr val="tx1"/>
                </a:solidFill>
                <a:effectLst/>
                <a:latin typeface="+mn-lt"/>
                <a:ea typeface="+mn-ea"/>
                <a:cs typeface="+mn-cs"/>
              </a:rPr>
              <a:t>. It is for every adult and not just for people who are old or sick.</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The sooner you start your Advance Care Planning, the better.</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Advance Care Planning is voluntary.</a:t>
            </a:r>
            <a:r>
              <a:rPr lang="en-CA" sz="1200" kern="1200" dirty="0">
                <a:solidFill>
                  <a:schemeClr val="tx1"/>
                </a:solidFill>
                <a:effectLst/>
                <a:latin typeface="+mn-lt"/>
                <a:ea typeface="+mn-ea"/>
                <a:cs typeface="+mn-cs"/>
              </a:rPr>
              <a:t> But given the many benefits of Advance Care Planning, people should prepare an Advance Care Plan to make sure they get the care that is aligned with their wishes and beliefs. </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Conversations are key!</a:t>
            </a:r>
            <a:r>
              <a:rPr lang="en-CA" sz="1200" kern="1200" dirty="0">
                <a:solidFill>
                  <a:schemeClr val="tx1"/>
                </a:solidFill>
                <a:effectLst/>
                <a:latin typeface="+mn-lt"/>
                <a:ea typeface="+mn-ea"/>
                <a:cs typeface="+mn-cs"/>
              </a:rPr>
              <a:t> Advance Care Planning involves communicating your values and beliefs with those who might be involved in your health or personal care (i.e. your substitute decision makers). This allows them to make the right decisions for you if you cannot make decisions yourself. </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The more conversations you have, the easier they get.</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There are three simple steps to Advance Care Planning: Think, Talk, Plan.</a:t>
            </a:r>
            <a:r>
              <a:rPr lang="en-CA" sz="1200" kern="1200" dirty="0">
                <a:solidFill>
                  <a:schemeClr val="tx1"/>
                </a:solidFill>
                <a:effectLst/>
                <a:latin typeface="+mn-lt"/>
                <a:ea typeface="+mn-ea"/>
                <a:cs typeface="+mn-cs"/>
              </a:rPr>
              <a:t> So far, we have covered:</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Think about matters to you (your values, beliefs, and wishes)</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Think who would you choose to be your substitute decision makers</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Talk with the people you trust about what matters most to you</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Talk with your health-care providers to understand your health conditions and share what they should know about you. </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Remember! As long as you are capable, your health-care provider will always ask you to make decisions about your own care.</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Next, we will talk about the third step to Advance Care Planning – the Plan.</a:t>
            </a:r>
          </a:p>
          <a:p>
            <a:endParaRPr lang="en-CA" dirty="0"/>
          </a:p>
        </p:txBody>
      </p:sp>
      <p:sp>
        <p:nvSpPr>
          <p:cNvPr id="4" name="Slide Number Placeholder 3"/>
          <p:cNvSpPr>
            <a:spLocks noGrp="1"/>
          </p:cNvSpPr>
          <p:nvPr>
            <p:ph type="sldNum" sz="quarter" idx="5"/>
          </p:nvPr>
        </p:nvSpPr>
        <p:spPr/>
        <p:txBody>
          <a:bodyPr/>
          <a:lstStyle/>
          <a:p>
            <a:fld id="{89631986-85C3-3142-8581-C9C502931A89}" type="slidenum">
              <a:rPr lang="en-US" smtClean="0"/>
              <a:t>29</a:t>
            </a:fld>
            <a:endParaRPr lang="en-US"/>
          </a:p>
        </p:txBody>
      </p:sp>
    </p:spTree>
    <p:extLst>
      <p:ext uri="{BB962C8B-B14F-4D97-AF65-F5344CB8AC3E}">
        <p14:creationId xmlns:p14="http://schemas.microsoft.com/office/powerpoint/2010/main" val="129231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r>
              <a:rPr lang="en-CA" i="1" dirty="0"/>
              <a:t>This slide is a placeholder – you may want to change it for a slide and a photo of your own.</a:t>
            </a:r>
          </a:p>
          <a:p>
            <a:endParaRPr lang="en-CA" dirty="0"/>
          </a:p>
          <a:p>
            <a:r>
              <a:rPr lang="en-CA" i="1" dirty="0"/>
              <a:t>To help with engaging participants, share a personal story or example from a book or video about an experience with Advance Care Planning.  An experience that includes elements of thinking, talking and planning will help tie in with the presentation.</a:t>
            </a:r>
          </a:p>
        </p:txBody>
      </p:sp>
      <p:sp>
        <p:nvSpPr>
          <p:cNvPr id="4" name="Slide Number Placeholder 3"/>
          <p:cNvSpPr>
            <a:spLocks noGrp="1"/>
          </p:cNvSpPr>
          <p:nvPr>
            <p:ph type="sldNum" sz="quarter" idx="5"/>
          </p:nvPr>
        </p:nvSpPr>
        <p:spPr/>
        <p:txBody>
          <a:bodyPr/>
          <a:lstStyle/>
          <a:p>
            <a:fld id="{89631986-85C3-3142-8581-C9C502931A89}" type="slidenum">
              <a:rPr lang="en-US" smtClean="0"/>
              <a:t>3</a:t>
            </a:fld>
            <a:endParaRPr lang="en-US"/>
          </a:p>
        </p:txBody>
      </p:sp>
    </p:spTree>
    <p:extLst>
      <p:ext uri="{BB962C8B-B14F-4D97-AF65-F5344CB8AC3E}">
        <p14:creationId xmlns:p14="http://schemas.microsoft.com/office/powerpoint/2010/main" val="1606421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9925" y="247650"/>
            <a:ext cx="2978150" cy="1676400"/>
          </a:xfrm>
        </p:spPr>
      </p:sp>
      <p:sp>
        <p:nvSpPr>
          <p:cNvPr id="3" name="Notes Placeholder 2"/>
          <p:cNvSpPr>
            <a:spLocks noGrp="1"/>
          </p:cNvSpPr>
          <p:nvPr>
            <p:ph type="body" idx="1"/>
          </p:nvPr>
        </p:nvSpPr>
        <p:spPr>
          <a:xfrm>
            <a:off x="514350" y="2095499"/>
            <a:ext cx="5829300" cy="6953251"/>
          </a:xfrm>
        </p:spPr>
        <p:txBody>
          <a:bodyPr/>
          <a:lstStyle/>
          <a:p>
            <a:pPr lvl="0"/>
            <a:r>
              <a:rPr lang="en-US" sz="1150" b="1" kern="1200" dirty="0">
                <a:solidFill>
                  <a:schemeClr val="tx1"/>
                </a:solidFill>
                <a:effectLst/>
                <a:latin typeface="+mn-lt"/>
                <a:ea typeface="+mn-ea"/>
                <a:cs typeface="+mn-cs"/>
              </a:rPr>
              <a:t>Explain what an Advance Care Plan is:</a:t>
            </a:r>
            <a:endParaRPr lang="en-CA" sz="1150" b="1" kern="1200" dirty="0">
              <a:solidFill>
                <a:schemeClr val="tx1"/>
              </a:solidFill>
              <a:effectLst/>
              <a:latin typeface="+mn-lt"/>
              <a:ea typeface="+mn-ea"/>
              <a:cs typeface="+mn-cs"/>
            </a:endParaRPr>
          </a:p>
          <a:p>
            <a:endParaRPr lang="en-US" sz="80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Once you THINK and TALK, you should record this information in an Advance Care PLAN.</a:t>
            </a:r>
            <a:endParaRPr lang="en-CA"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An </a:t>
            </a:r>
            <a:r>
              <a:rPr lang="en-US" sz="1150" b="1" kern="1200" dirty="0">
                <a:solidFill>
                  <a:schemeClr val="tx1"/>
                </a:solidFill>
                <a:effectLst/>
                <a:latin typeface="+mn-lt"/>
                <a:ea typeface="+mn-ea"/>
                <a:cs typeface="+mn-cs"/>
              </a:rPr>
              <a:t>advance care plan is a record</a:t>
            </a:r>
            <a:r>
              <a:rPr lang="en-US" sz="1150" kern="1200" dirty="0">
                <a:solidFill>
                  <a:schemeClr val="tx1"/>
                </a:solidFill>
                <a:effectLst/>
                <a:latin typeface="+mn-lt"/>
                <a:ea typeface="+mn-ea"/>
                <a:cs typeface="+mn-cs"/>
              </a:rPr>
              <a:t> of:</a:t>
            </a:r>
            <a:endParaRPr lang="en-CA" sz="11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150" b="1" kern="1200" dirty="0">
                <a:solidFill>
                  <a:schemeClr val="tx1"/>
                </a:solidFill>
                <a:effectLst/>
                <a:latin typeface="+mn-lt"/>
                <a:ea typeface="+mn-ea"/>
                <a:cs typeface="+mn-cs"/>
              </a:rPr>
              <a:t>your values</a:t>
            </a:r>
            <a:r>
              <a:rPr lang="en-CA" sz="1150" kern="1200" dirty="0">
                <a:solidFill>
                  <a:schemeClr val="tx1"/>
                </a:solidFill>
                <a:effectLst/>
                <a:latin typeface="+mn-lt"/>
                <a:ea typeface="+mn-ea"/>
                <a:cs typeface="+mn-cs"/>
              </a:rPr>
              <a:t>, </a:t>
            </a:r>
            <a:r>
              <a:rPr lang="en-CA" sz="1150" b="1" kern="1200" dirty="0">
                <a:solidFill>
                  <a:schemeClr val="tx1"/>
                </a:solidFill>
                <a:effectLst/>
                <a:latin typeface="+mn-lt"/>
                <a:ea typeface="+mn-ea"/>
                <a:cs typeface="+mn-cs"/>
              </a:rPr>
              <a:t>beliefs</a:t>
            </a:r>
            <a:r>
              <a:rPr lang="en-CA" sz="1150" kern="1200" dirty="0">
                <a:solidFill>
                  <a:schemeClr val="tx1"/>
                </a:solidFill>
                <a:effectLst/>
                <a:latin typeface="+mn-lt"/>
                <a:ea typeface="+mn-ea"/>
                <a:cs typeface="+mn-cs"/>
              </a:rPr>
              <a:t>, and </a:t>
            </a:r>
            <a:r>
              <a:rPr lang="en-CA" sz="1150" b="1" kern="1200" dirty="0">
                <a:solidFill>
                  <a:schemeClr val="tx1"/>
                </a:solidFill>
                <a:effectLst/>
                <a:latin typeface="+mn-lt"/>
                <a:ea typeface="+mn-ea"/>
                <a:cs typeface="+mn-cs"/>
              </a:rPr>
              <a:t>wishes</a:t>
            </a:r>
            <a:r>
              <a:rPr lang="en-CA" sz="1150" kern="1200" dirty="0">
                <a:solidFill>
                  <a:schemeClr val="tx1"/>
                </a:solidFill>
                <a:effectLst/>
                <a:latin typeface="+mn-lt"/>
                <a:ea typeface="+mn-ea"/>
                <a:cs typeface="+mn-cs"/>
              </a:rPr>
              <a:t> about your future health and personal care – what matters most. This information can be written down, audio/video recorded or spoken. </a:t>
            </a:r>
          </a:p>
          <a:p>
            <a:pPr marL="628650" lvl="1" indent="-171450">
              <a:buFont typeface="Arial" panose="020B0604020202020204" pitchFamily="34" charset="0"/>
              <a:buChar char="•"/>
            </a:pPr>
            <a:r>
              <a:rPr lang="en-CA" sz="1150" b="1" kern="1200" dirty="0">
                <a:solidFill>
                  <a:schemeClr val="tx1"/>
                </a:solidFill>
                <a:effectLst/>
                <a:latin typeface="+mn-lt"/>
                <a:ea typeface="+mn-ea"/>
                <a:cs typeface="+mn-cs"/>
              </a:rPr>
              <a:t>contact information for the persons on your Temporary Substitute Decision Maker List</a:t>
            </a:r>
            <a:r>
              <a:rPr lang="en-CA" sz="1150" kern="1200" dirty="0">
                <a:solidFill>
                  <a:schemeClr val="tx1"/>
                </a:solidFill>
                <a:effectLst/>
                <a:latin typeface="+mn-lt"/>
                <a:ea typeface="+mn-ea"/>
                <a:cs typeface="+mn-cs"/>
              </a:rPr>
              <a:t>, determined by BC law.</a:t>
            </a:r>
          </a:p>
          <a:p>
            <a:r>
              <a:rPr lang="en-US" sz="1150" kern="1200" dirty="0">
                <a:solidFill>
                  <a:schemeClr val="tx1"/>
                </a:solidFill>
                <a:effectLst/>
                <a:latin typeface="+mn-lt"/>
                <a:ea typeface="+mn-ea"/>
                <a:cs typeface="+mn-cs"/>
              </a:rPr>
              <a:t>Your advance care plan could also include any of the following legal documents:</a:t>
            </a:r>
            <a:endParaRPr lang="en-CA" sz="11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150" b="1" kern="1200" dirty="0">
                <a:solidFill>
                  <a:schemeClr val="tx1"/>
                </a:solidFill>
                <a:effectLst/>
                <a:latin typeface="+mn-lt"/>
                <a:ea typeface="+mn-ea"/>
                <a:cs typeface="+mn-cs"/>
              </a:rPr>
              <a:t>Representation Agreement</a:t>
            </a:r>
            <a:r>
              <a:rPr lang="en-CA" sz="1150" kern="1200" dirty="0">
                <a:solidFill>
                  <a:schemeClr val="tx1"/>
                </a:solidFill>
                <a:effectLst/>
                <a:latin typeface="+mn-lt"/>
                <a:ea typeface="+mn-ea"/>
                <a:cs typeface="+mn-cs"/>
              </a:rPr>
              <a:t> </a:t>
            </a:r>
            <a:r>
              <a:rPr lang="en-CA" sz="1150" b="1" kern="1200" dirty="0">
                <a:solidFill>
                  <a:schemeClr val="tx1"/>
                </a:solidFill>
                <a:effectLst/>
                <a:latin typeface="+mn-lt"/>
                <a:ea typeface="+mn-ea"/>
                <a:cs typeface="+mn-cs"/>
              </a:rPr>
              <a:t>- </a:t>
            </a:r>
            <a:r>
              <a:rPr lang="en-CA" sz="1150" kern="1200" dirty="0">
                <a:solidFill>
                  <a:schemeClr val="tx1"/>
                </a:solidFill>
                <a:effectLst/>
                <a:latin typeface="+mn-lt"/>
                <a:ea typeface="+mn-ea"/>
                <a:cs typeface="+mn-cs"/>
              </a:rPr>
              <a:t>a legal document that you can use to appoint one or more people, also known as your Representatives, to act as your substitute decision makers. </a:t>
            </a:r>
          </a:p>
          <a:p>
            <a:pPr marL="628650" lvl="1" indent="-171450">
              <a:buFont typeface="Arial" panose="020B0604020202020204" pitchFamily="34" charset="0"/>
              <a:buChar char="•"/>
            </a:pPr>
            <a:r>
              <a:rPr lang="en-CA" sz="1150" b="1" kern="1200" dirty="0">
                <a:solidFill>
                  <a:schemeClr val="tx1"/>
                </a:solidFill>
                <a:effectLst/>
                <a:latin typeface="+mn-lt"/>
                <a:ea typeface="+mn-ea"/>
                <a:cs typeface="+mn-cs"/>
              </a:rPr>
              <a:t>Advance Directive - </a:t>
            </a:r>
            <a:r>
              <a:rPr lang="en-CA" sz="1150" kern="1200" dirty="0">
                <a:solidFill>
                  <a:schemeClr val="tx1"/>
                </a:solidFill>
                <a:effectLst/>
                <a:latin typeface="+mn-lt"/>
                <a:ea typeface="+mn-ea"/>
                <a:cs typeface="+mn-cs"/>
              </a:rPr>
              <a:t>a legal document that you can use to record instructions from you to health care providers about the treatments and care options you consent to and refuse.</a:t>
            </a:r>
          </a:p>
          <a:p>
            <a:r>
              <a:rPr lang="en-CA" sz="1150" kern="1200" dirty="0">
                <a:solidFill>
                  <a:schemeClr val="tx1"/>
                </a:solidFill>
                <a:effectLst/>
                <a:latin typeface="+mn-lt"/>
                <a:ea typeface="+mn-ea"/>
                <a:cs typeface="+mn-cs"/>
              </a:rPr>
              <a:t> </a:t>
            </a:r>
          </a:p>
          <a:p>
            <a:r>
              <a:rPr lang="en-CA" sz="1150" b="1" kern="1200" dirty="0">
                <a:solidFill>
                  <a:schemeClr val="tx1"/>
                </a:solidFill>
                <a:effectLst/>
                <a:latin typeface="+mn-lt"/>
                <a:ea typeface="+mn-ea"/>
                <a:cs typeface="+mn-cs"/>
              </a:rPr>
              <a:t>We are going to talk more about substitute decision makers and the legal documents now.</a:t>
            </a:r>
          </a:p>
          <a:p>
            <a:r>
              <a:rPr lang="en-US" sz="1150" kern="1200" dirty="0">
                <a:solidFill>
                  <a:schemeClr val="tx1"/>
                </a:solidFill>
                <a:effectLst/>
                <a:latin typeface="+mn-lt"/>
                <a:ea typeface="+mn-ea"/>
                <a:cs typeface="+mn-cs"/>
              </a:rPr>
              <a:t> </a:t>
            </a:r>
            <a:r>
              <a:rPr lang="en-CA" sz="1150" kern="1200" dirty="0">
                <a:solidFill>
                  <a:schemeClr val="tx1"/>
                </a:solidFill>
                <a:effectLst/>
                <a:latin typeface="+mn-lt"/>
                <a:ea typeface="+mn-ea"/>
                <a:cs typeface="+mn-cs"/>
              </a:rPr>
              <a:t> </a:t>
            </a:r>
          </a:p>
          <a:p>
            <a:r>
              <a:rPr lang="en-US" sz="1150" b="1" kern="1200" dirty="0">
                <a:solidFill>
                  <a:schemeClr val="tx1"/>
                </a:solidFill>
                <a:effectLst/>
                <a:latin typeface="+mn-lt"/>
                <a:ea typeface="+mn-ea"/>
                <a:cs typeface="+mn-cs"/>
              </a:rPr>
              <a:t>Ask:  Why do you think making an advance care plan is helpful?</a:t>
            </a:r>
            <a:endParaRPr lang="en-CA" sz="1150" b="1" kern="1200" dirty="0">
              <a:solidFill>
                <a:schemeClr val="tx1"/>
              </a:solidFill>
              <a:effectLst/>
              <a:latin typeface="+mn-lt"/>
              <a:ea typeface="+mn-ea"/>
              <a:cs typeface="+mn-cs"/>
            </a:endParaRPr>
          </a:p>
          <a:p>
            <a:endParaRPr lang="en-CA" sz="800" kern="1200" dirty="0">
              <a:solidFill>
                <a:schemeClr val="tx1"/>
              </a:solidFill>
              <a:effectLst/>
              <a:latin typeface="+mn-lt"/>
              <a:ea typeface="+mn-ea"/>
              <a:cs typeface="+mn-cs"/>
            </a:endParaRPr>
          </a:p>
          <a:p>
            <a:r>
              <a:rPr lang="en-CA" sz="1150" b="1" i="1" kern="1200" dirty="0">
                <a:solidFill>
                  <a:srgbClr val="FF0000"/>
                </a:solidFill>
                <a:effectLst/>
                <a:latin typeface="+mn-lt"/>
                <a:ea typeface="+mn-ea"/>
                <a:cs typeface="+mn-cs"/>
              </a:rPr>
              <a:t>Facilitator Tip: </a:t>
            </a:r>
            <a:r>
              <a:rPr lang="en-CA" sz="1150" i="1" kern="1200" dirty="0">
                <a:solidFill>
                  <a:srgbClr val="FF0000"/>
                </a:solidFill>
                <a:effectLst/>
                <a:latin typeface="+mn-lt"/>
                <a:ea typeface="+mn-ea"/>
                <a:cs typeface="+mn-cs"/>
              </a:rPr>
              <a:t>Here would be a good place to share a video of a substitute decision maker talking about their experiences (see Resources for Facilitators in Appendix C). </a:t>
            </a:r>
          </a:p>
          <a:p>
            <a:r>
              <a:rPr lang="en-CA" sz="1150" kern="1200" dirty="0">
                <a:solidFill>
                  <a:schemeClr val="tx1"/>
                </a:solidFill>
                <a:effectLst/>
                <a:latin typeface="+mn-lt"/>
                <a:ea typeface="+mn-ea"/>
                <a:cs typeface="+mn-cs"/>
              </a:rPr>
              <a:t> </a:t>
            </a:r>
          </a:p>
          <a:p>
            <a:r>
              <a:rPr lang="en-CA" sz="1150" kern="1200" dirty="0">
                <a:solidFill>
                  <a:schemeClr val="tx1"/>
                </a:solidFill>
                <a:effectLst/>
                <a:latin typeface="+mn-lt"/>
                <a:ea typeface="+mn-ea"/>
                <a:cs typeface="+mn-cs"/>
              </a:rPr>
              <a:t> </a:t>
            </a:r>
            <a:r>
              <a:rPr lang="en-CA" sz="1150" b="1" kern="1200" dirty="0">
                <a:solidFill>
                  <a:schemeClr val="tx1"/>
                </a:solidFill>
                <a:effectLst/>
                <a:latin typeface="+mn-lt"/>
                <a:ea typeface="+mn-ea"/>
                <a:cs typeface="+mn-cs"/>
              </a:rPr>
              <a:t>Add to the discussion by explaining how having an advance care plan can inform health-care decision making  </a:t>
            </a:r>
          </a:p>
          <a:p>
            <a:pPr marL="628650" lvl="1" indent="-171450">
              <a:buFont typeface="Arial" panose="020B0604020202020204" pitchFamily="34" charset="0"/>
              <a:buChar char="•"/>
            </a:pPr>
            <a:r>
              <a:rPr lang="en-CA" sz="1150" kern="1200" dirty="0">
                <a:solidFill>
                  <a:schemeClr val="tx1"/>
                </a:solidFill>
                <a:effectLst/>
                <a:latin typeface="+mn-lt"/>
                <a:ea typeface="+mn-ea"/>
                <a:cs typeface="+mn-cs"/>
              </a:rPr>
              <a:t>If you are capable of making decisions, an advance care plan will help you remember what you thought and spoke about.</a:t>
            </a:r>
          </a:p>
          <a:p>
            <a:pPr marL="628650" lvl="1" indent="-171450">
              <a:buFont typeface="Arial" panose="020B0604020202020204" pitchFamily="34" charset="0"/>
              <a:buChar char="•"/>
            </a:pPr>
            <a:r>
              <a:rPr lang="en-CA" sz="1150" kern="1200" dirty="0">
                <a:solidFill>
                  <a:schemeClr val="tx1"/>
                </a:solidFill>
                <a:effectLst/>
                <a:latin typeface="+mn-lt"/>
                <a:ea typeface="+mn-ea"/>
                <a:cs typeface="+mn-cs"/>
              </a:rPr>
              <a:t>If you are incapable of making decisions, an advance care plan will help those involved in your care, including your substitute decision maker by:</a:t>
            </a:r>
          </a:p>
          <a:p>
            <a:pPr marL="1085850" lvl="2" indent="-171450">
              <a:buFont typeface="Arial" panose="020B0604020202020204" pitchFamily="34" charset="0"/>
              <a:buChar char="•"/>
            </a:pPr>
            <a:r>
              <a:rPr lang="en-CA" sz="1150" kern="1200" dirty="0">
                <a:solidFill>
                  <a:schemeClr val="tx1"/>
                </a:solidFill>
                <a:effectLst/>
                <a:latin typeface="+mn-lt"/>
                <a:ea typeface="+mn-ea"/>
                <a:cs typeface="+mn-cs"/>
              </a:rPr>
              <a:t>reminding them what your wishes are;</a:t>
            </a:r>
          </a:p>
          <a:p>
            <a:pPr marL="1085850" lvl="2" indent="-171450">
              <a:buFont typeface="Arial" panose="020B0604020202020204" pitchFamily="34" charset="0"/>
              <a:buChar char="•"/>
            </a:pPr>
            <a:r>
              <a:rPr lang="en-CA" sz="1150" kern="1200" dirty="0">
                <a:solidFill>
                  <a:schemeClr val="tx1"/>
                </a:solidFill>
                <a:effectLst/>
                <a:latin typeface="+mn-lt"/>
                <a:ea typeface="+mn-ea"/>
                <a:cs typeface="+mn-cs"/>
              </a:rPr>
              <a:t>helping guide decision making; and</a:t>
            </a:r>
          </a:p>
          <a:p>
            <a:pPr marL="1085850" lvl="2" indent="-171450">
              <a:buFont typeface="Arial" panose="020B0604020202020204" pitchFamily="34" charset="0"/>
              <a:buChar char="•"/>
            </a:pPr>
            <a:r>
              <a:rPr lang="en-CA" sz="1150" kern="1200" dirty="0">
                <a:solidFill>
                  <a:schemeClr val="tx1"/>
                </a:solidFill>
                <a:effectLst/>
                <a:latin typeface="+mn-lt"/>
                <a:ea typeface="+mn-ea"/>
                <a:cs typeface="+mn-cs"/>
              </a:rPr>
              <a:t>providing evidence of your wishes if there is disagreement.</a:t>
            </a:r>
          </a:p>
          <a:p>
            <a:r>
              <a:rPr lang="en-US" sz="1150" kern="1200" dirty="0">
                <a:solidFill>
                  <a:schemeClr val="tx1"/>
                </a:solidFill>
                <a:effectLst/>
                <a:latin typeface="+mn-lt"/>
                <a:ea typeface="+mn-ea"/>
                <a:cs typeface="+mn-cs"/>
              </a:rPr>
              <a:t>  </a:t>
            </a:r>
            <a:endParaRPr lang="en-CA" sz="1150" kern="1200" dirty="0">
              <a:solidFill>
                <a:schemeClr val="tx1"/>
              </a:solidFill>
              <a:effectLst/>
              <a:latin typeface="+mn-lt"/>
              <a:ea typeface="+mn-ea"/>
              <a:cs typeface="+mn-cs"/>
            </a:endParaRPr>
          </a:p>
          <a:p>
            <a:pPr lvl="0"/>
            <a:r>
              <a:rPr lang="en-CA" sz="1150" b="1" kern="1200" dirty="0">
                <a:solidFill>
                  <a:schemeClr val="tx1"/>
                </a:solidFill>
                <a:effectLst/>
                <a:latin typeface="+mn-lt"/>
                <a:ea typeface="+mn-ea"/>
                <a:cs typeface="+mn-cs"/>
              </a:rPr>
              <a:t>Emphasize this:</a:t>
            </a:r>
          </a:p>
          <a:p>
            <a:r>
              <a:rPr lang="en-US" sz="1150" kern="1200" dirty="0">
                <a:solidFill>
                  <a:schemeClr val="tx1"/>
                </a:solidFill>
                <a:effectLst/>
                <a:latin typeface="+mn-lt"/>
                <a:ea typeface="+mn-ea"/>
                <a:cs typeface="+mn-cs"/>
              </a:rPr>
              <a:t>Remember that as long as you can still make your own decisions, your advance care plan won’t be used but can still be useful to remind you about your wishes and preferences for care. The documents only come into play when you become incapable of making decisions about your care. </a:t>
            </a:r>
            <a:endParaRPr lang="en-CA" dirty="0"/>
          </a:p>
        </p:txBody>
      </p:sp>
      <p:sp>
        <p:nvSpPr>
          <p:cNvPr id="4" name="Slide Number Placeholder 3"/>
          <p:cNvSpPr>
            <a:spLocks noGrp="1"/>
          </p:cNvSpPr>
          <p:nvPr>
            <p:ph type="sldNum" sz="quarter" idx="5"/>
          </p:nvPr>
        </p:nvSpPr>
        <p:spPr/>
        <p:txBody>
          <a:bodyPr/>
          <a:lstStyle/>
          <a:p>
            <a:fld id="{162BB099-D769-4E10-A7D2-009DC331F39F}" type="slidenum">
              <a:rPr lang="en-CA" smtClean="0"/>
              <a:t>30</a:t>
            </a:fld>
            <a:endParaRPr lang="en-CA"/>
          </a:p>
        </p:txBody>
      </p:sp>
    </p:spTree>
    <p:extLst>
      <p:ext uri="{BB962C8B-B14F-4D97-AF65-F5344CB8AC3E}">
        <p14:creationId xmlns:p14="http://schemas.microsoft.com/office/powerpoint/2010/main" val="995261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lvl="0"/>
            <a:r>
              <a:rPr lang="en-CA" sz="1200" b="0" i="1" kern="1200" dirty="0">
                <a:solidFill>
                  <a:schemeClr val="tx1"/>
                </a:solidFill>
                <a:effectLst/>
                <a:latin typeface="+mn-lt"/>
                <a:ea typeface="+mn-ea"/>
                <a:cs typeface="+mn-cs"/>
              </a:rPr>
              <a:t>(Note: participants will not be able to read everything on the chart from the PPT slide – let them know that they will receive a copy of it at the end of the session.)</a:t>
            </a:r>
          </a:p>
          <a:p>
            <a:pPr lvl="0"/>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Explain Options for Substitute Decision Makers in Health Care</a:t>
            </a:r>
          </a:p>
          <a:p>
            <a:r>
              <a:rPr lang="en-CA" sz="1200" i="1" kern="1200" dirty="0">
                <a:solidFill>
                  <a:schemeClr val="tx1"/>
                </a:solidFill>
                <a:effectLst/>
                <a:latin typeface="+mn-lt"/>
                <a:ea typeface="+mn-ea"/>
                <a:cs typeface="+mn-cs"/>
              </a:rPr>
              <a:t>Provide an initial review of the options for substitute decision makers in health care by sharing this chart: </a:t>
            </a:r>
            <a:endParaRPr lang="en-CA" sz="1200" kern="1200" dirty="0">
              <a:solidFill>
                <a:schemeClr val="tx1"/>
              </a:solidFill>
              <a:effectLst/>
              <a:latin typeface="+mn-lt"/>
              <a:ea typeface="+mn-ea"/>
              <a:cs typeface="+mn-cs"/>
            </a:endParaRPr>
          </a:p>
          <a:p>
            <a:endParaRPr lang="en-CA" dirty="0"/>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the above information is ONLY for health-care decisions.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For legal and financial decisions, they can use an Enduring Power of Attorney. Advise them to consult a lawyer or financial advisor.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 Enduring Power of Attorney is not for health-care or personal-care decisions.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i="1" kern="1200" dirty="0">
                <a:solidFill>
                  <a:schemeClr val="tx1"/>
                </a:solidFill>
                <a:effectLst/>
                <a:latin typeface="+mn-lt"/>
                <a:ea typeface="+mn-ea"/>
                <a:cs typeface="+mn-cs"/>
              </a:rPr>
              <a:t>Note to facilitators: </a:t>
            </a:r>
            <a:r>
              <a:rPr lang="en-CA" sz="1200" i="1" kern="1200" dirty="0" err="1">
                <a:solidFill>
                  <a:schemeClr val="tx1"/>
                </a:solidFill>
                <a:effectLst/>
                <a:latin typeface="+mn-lt"/>
                <a:ea typeface="+mn-ea"/>
                <a:cs typeface="+mn-cs"/>
              </a:rPr>
              <a:t>Committeeship</a:t>
            </a:r>
            <a:r>
              <a:rPr lang="en-CA" sz="1200" i="1" kern="1200" dirty="0">
                <a:solidFill>
                  <a:schemeClr val="tx1"/>
                </a:solidFill>
                <a:effectLst/>
                <a:latin typeface="+mn-lt"/>
                <a:ea typeface="+mn-ea"/>
                <a:cs typeface="+mn-cs"/>
              </a:rPr>
              <a:t> - if needed, refer to the Glossary for an expanded definition and to legal assistance.</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89631986-85C3-3142-8581-C9C502931A89}" type="slidenum">
              <a:rPr lang="en-US" smtClean="0"/>
              <a:t>31</a:t>
            </a:fld>
            <a:endParaRPr lang="en-US"/>
          </a:p>
        </p:txBody>
      </p:sp>
    </p:spTree>
    <p:extLst>
      <p:ext uri="{BB962C8B-B14F-4D97-AF65-F5344CB8AC3E}">
        <p14:creationId xmlns:p14="http://schemas.microsoft.com/office/powerpoint/2010/main" val="1252155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lvl="0"/>
            <a:r>
              <a:rPr lang="en-CA" sz="1200" b="1" kern="1200" dirty="0">
                <a:solidFill>
                  <a:schemeClr val="tx1"/>
                </a:solidFill>
                <a:effectLst/>
                <a:latin typeface="+mn-lt"/>
                <a:ea typeface="+mn-ea"/>
                <a:cs typeface="+mn-cs"/>
              </a:rPr>
              <a:t>Explain the Temporary Substitute Decision Maker list</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If you have not legally named someone (a representative), BC law provides a list that defines who is chosen to make </a:t>
            </a:r>
            <a:r>
              <a:rPr lang="en-CA" sz="1200" b="1" kern="1200" dirty="0">
                <a:solidFill>
                  <a:schemeClr val="tx1"/>
                </a:solidFill>
                <a:effectLst/>
                <a:latin typeface="+mn-lt"/>
                <a:ea typeface="+mn-ea"/>
                <a:cs typeface="+mn-cs"/>
              </a:rPr>
              <a:t>health care decisions</a:t>
            </a:r>
            <a:r>
              <a:rPr lang="en-CA" sz="1200" kern="1200" dirty="0">
                <a:solidFill>
                  <a:schemeClr val="tx1"/>
                </a:solidFill>
                <a:effectLst/>
                <a:latin typeface="+mn-lt"/>
                <a:ea typeface="+mn-ea"/>
                <a:cs typeface="+mn-cs"/>
              </a:rPr>
              <a:t> for you when you are incapable of making them for yourself.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 Temporary Substitute Decision Maker is selected by a health-care provider if:</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you need health care, and</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you are not capable to make the decision, and</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you do not have a Representation Agreement or an Advance Directive that speaks to the situation.</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authority of a Temporary Substitute Decision Maker only applies to the specific health-care decision at hand. </a:t>
            </a:r>
          </a:p>
          <a:p>
            <a:r>
              <a:rPr lang="en-CA" sz="1200" kern="1200" dirty="0">
                <a:solidFill>
                  <a:schemeClr val="tx1"/>
                </a:solidFill>
                <a:effectLst/>
                <a:latin typeface="+mn-lt"/>
                <a:ea typeface="+mn-ea"/>
                <a:cs typeface="+mn-cs"/>
              </a:rPr>
              <a:t>If another decision is needed and you are still not capable of making the decision, your health-care provider will use the list again to identify a Temporary Substitute Decision Maker.</a:t>
            </a:r>
          </a:p>
          <a:p>
            <a:r>
              <a:rPr lang="en-CA"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9631986-85C3-3142-8581-C9C502931A89}" type="slidenum">
              <a:rPr lang="en-US" smtClean="0"/>
              <a:t>32</a:t>
            </a:fld>
            <a:endParaRPr lang="en-US"/>
          </a:p>
        </p:txBody>
      </p:sp>
    </p:spTree>
    <p:extLst>
      <p:ext uri="{BB962C8B-B14F-4D97-AF65-F5344CB8AC3E}">
        <p14:creationId xmlns:p14="http://schemas.microsoft.com/office/powerpoint/2010/main" val="201483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To qualify to be a TSDM the person must:</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be least 19 years of age or older</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be capable</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have no dispute with you</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have been in contact with you in the past 12 months, and</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be willing to comply with their duties as a TSDM</a:t>
            </a:r>
          </a:p>
          <a:p>
            <a:r>
              <a:rPr lang="en-CA" sz="1200" kern="1200">
                <a:solidFill>
                  <a:schemeClr val="tx1"/>
                </a:solidFill>
                <a:effectLst/>
                <a:latin typeface="+mn-lt"/>
                <a:ea typeface="+mn-ea"/>
                <a:cs typeface="+mn-cs"/>
              </a:rPr>
              <a:t> </a:t>
            </a:r>
          </a:p>
          <a:p>
            <a:r>
              <a:rPr lang="en-CA" sz="1200" kern="1200">
                <a:solidFill>
                  <a:schemeClr val="tx1"/>
                </a:solidFill>
                <a:effectLst/>
                <a:latin typeface="+mn-lt"/>
                <a:ea typeface="+mn-ea"/>
                <a:cs typeface="+mn-cs"/>
              </a:rPr>
              <a:t>Your health-care provider will work down the following list that is defined in law. </a:t>
            </a:r>
          </a:p>
          <a:p>
            <a:pPr marL="685800" lvl="1" indent="-228600">
              <a:buFont typeface="+mj-lt"/>
              <a:buAutoNum type="arabicPeriod"/>
            </a:pPr>
            <a:r>
              <a:rPr lang="en-CA" sz="1200" kern="1200">
                <a:solidFill>
                  <a:schemeClr val="tx1"/>
                </a:solidFill>
                <a:effectLst/>
                <a:latin typeface="+mn-lt"/>
                <a:ea typeface="+mn-ea"/>
                <a:cs typeface="+mn-cs"/>
              </a:rPr>
              <a:t>Your spouse, including common-law, same sex (the length of time living together doesn’t matter) </a:t>
            </a:r>
          </a:p>
          <a:p>
            <a:pPr marL="685800" lvl="1" indent="-228600">
              <a:buFont typeface="+mj-lt"/>
              <a:buAutoNum type="arabicPeriod"/>
            </a:pPr>
            <a:r>
              <a:rPr lang="en-CA" sz="1200" kern="1200">
                <a:solidFill>
                  <a:schemeClr val="tx1"/>
                </a:solidFill>
                <a:effectLst/>
                <a:latin typeface="+mn-lt"/>
                <a:ea typeface="+mn-ea"/>
                <a:cs typeface="+mn-cs"/>
              </a:rPr>
              <a:t>One of your children (equally ranked) </a:t>
            </a:r>
          </a:p>
          <a:p>
            <a:pPr marL="685800" lvl="1" indent="-228600">
              <a:buFont typeface="+mj-lt"/>
              <a:buAutoNum type="arabicPeriod"/>
            </a:pPr>
            <a:r>
              <a:rPr lang="en-CA" sz="1200" kern="1200">
                <a:solidFill>
                  <a:schemeClr val="tx1"/>
                </a:solidFill>
                <a:effectLst/>
                <a:latin typeface="+mn-lt"/>
                <a:ea typeface="+mn-ea"/>
                <a:cs typeface="+mn-cs"/>
              </a:rPr>
              <a:t>A parent (equally ranked) </a:t>
            </a:r>
          </a:p>
          <a:p>
            <a:pPr marL="685800" lvl="1" indent="-228600">
              <a:buFont typeface="+mj-lt"/>
              <a:buAutoNum type="arabicPeriod"/>
            </a:pPr>
            <a:r>
              <a:rPr lang="en-CA" sz="1200" kern="1200">
                <a:solidFill>
                  <a:schemeClr val="tx1"/>
                </a:solidFill>
                <a:effectLst/>
                <a:latin typeface="+mn-lt"/>
                <a:ea typeface="+mn-ea"/>
                <a:cs typeface="+mn-cs"/>
              </a:rPr>
              <a:t>A sibling (equally ranked) </a:t>
            </a:r>
          </a:p>
          <a:p>
            <a:pPr marL="685800" lvl="1" indent="-228600">
              <a:buFont typeface="+mj-lt"/>
              <a:buAutoNum type="arabicPeriod"/>
            </a:pPr>
            <a:r>
              <a:rPr lang="en-CA" sz="1200" kern="1200">
                <a:solidFill>
                  <a:schemeClr val="tx1"/>
                </a:solidFill>
                <a:effectLst/>
                <a:latin typeface="+mn-lt"/>
                <a:ea typeface="+mn-ea"/>
                <a:cs typeface="+mn-cs"/>
              </a:rPr>
              <a:t>A grandparent (equally ranked) </a:t>
            </a:r>
          </a:p>
          <a:p>
            <a:pPr marL="685800" lvl="1" indent="-228600">
              <a:buFont typeface="+mj-lt"/>
              <a:buAutoNum type="arabicPeriod"/>
            </a:pPr>
            <a:r>
              <a:rPr lang="en-CA" sz="1200" kern="1200">
                <a:solidFill>
                  <a:schemeClr val="tx1"/>
                </a:solidFill>
                <a:effectLst/>
                <a:latin typeface="+mn-lt"/>
                <a:ea typeface="+mn-ea"/>
                <a:cs typeface="+mn-cs"/>
              </a:rPr>
              <a:t>A grandchild (equally ranked) </a:t>
            </a:r>
          </a:p>
          <a:p>
            <a:pPr marL="685800" lvl="1" indent="-228600">
              <a:buFont typeface="+mj-lt"/>
              <a:buAutoNum type="arabicPeriod"/>
            </a:pPr>
            <a:r>
              <a:rPr lang="en-CA" sz="1200" kern="1200">
                <a:solidFill>
                  <a:schemeClr val="tx1"/>
                </a:solidFill>
                <a:effectLst/>
                <a:latin typeface="+mn-lt"/>
                <a:ea typeface="+mn-ea"/>
                <a:cs typeface="+mn-cs"/>
              </a:rPr>
              <a:t>Anyone else related by birth or adoption </a:t>
            </a:r>
          </a:p>
          <a:p>
            <a:pPr marL="685800" lvl="1" indent="-228600">
              <a:buFont typeface="+mj-lt"/>
              <a:buAutoNum type="arabicPeriod"/>
            </a:pPr>
            <a:r>
              <a:rPr lang="en-CA" sz="1200" kern="1200">
                <a:solidFill>
                  <a:schemeClr val="tx1"/>
                </a:solidFill>
                <a:effectLst/>
                <a:latin typeface="+mn-lt"/>
                <a:ea typeface="+mn-ea"/>
                <a:cs typeface="+mn-cs"/>
              </a:rPr>
              <a:t>Close friend </a:t>
            </a:r>
          </a:p>
          <a:p>
            <a:pPr marL="685800" lvl="1" indent="-228600">
              <a:buFont typeface="+mj-lt"/>
              <a:buAutoNum type="arabicPeriod"/>
            </a:pPr>
            <a:r>
              <a:rPr lang="en-CA" sz="1200" kern="1200">
                <a:solidFill>
                  <a:schemeClr val="tx1"/>
                </a:solidFill>
                <a:effectLst/>
                <a:latin typeface="+mn-lt"/>
                <a:ea typeface="+mn-ea"/>
                <a:cs typeface="+mn-cs"/>
              </a:rPr>
              <a:t>Person immediately related by marriage </a:t>
            </a:r>
          </a:p>
          <a:p>
            <a:r>
              <a:rPr lang="en-CA" sz="1200" kern="1200">
                <a:solidFill>
                  <a:schemeClr val="tx1"/>
                </a:solidFill>
                <a:effectLst/>
                <a:latin typeface="+mn-lt"/>
                <a:ea typeface="+mn-ea"/>
                <a:cs typeface="+mn-cs"/>
              </a:rPr>
              <a:t> </a:t>
            </a:r>
          </a:p>
          <a:p>
            <a:pPr lvl="1"/>
            <a:r>
              <a:rPr lang="en-CA" sz="1200" kern="1200">
                <a:solidFill>
                  <a:schemeClr val="tx1"/>
                </a:solidFill>
                <a:effectLst/>
                <a:latin typeface="+mn-lt"/>
                <a:ea typeface="+mn-ea"/>
                <a:cs typeface="+mn-cs"/>
              </a:rPr>
              <a:t>10. If no one can be reached or qualifies, someone authorized by the Public Guardian and Trustee will be chosen. This person may be an employee of the Public Guardian and Trustee.</a:t>
            </a:r>
          </a:p>
          <a:p>
            <a:endParaRPr lang="en-CA" b="1" baseline="0"/>
          </a:p>
        </p:txBody>
      </p:sp>
      <p:sp>
        <p:nvSpPr>
          <p:cNvPr id="4" name="Slide Number Placeholder 3"/>
          <p:cNvSpPr>
            <a:spLocks noGrp="1"/>
          </p:cNvSpPr>
          <p:nvPr>
            <p:ph type="sldNum" sz="quarter" idx="10"/>
          </p:nvPr>
        </p:nvSpPr>
        <p:spPr/>
        <p:txBody>
          <a:bodyPr/>
          <a:lstStyle/>
          <a:p>
            <a:fld id="{89631986-85C3-3142-8581-C9C502931A89}" type="slidenum">
              <a:rPr lang="en-US" smtClean="0"/>
              <a:t>33</a:t>
            </a:fld>
            <a:endParaRPr lang="en-US"/>
          </a:p>
        </p:txBody>
      </p:sp>
    </p:spTree>
    <p:extLst>
      <p:ext uri="{BB962C8B-B14F-4D97-AF65-F5344CB8AC3E}">
        <p14:creationId xmlns:p14="http://schemas.microsoft.com/office/powerpoint/2010/main" val="204366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Explain the Limitations of a Temporary Substitute Decision Maker</a:t>
            </a:r>
            <a:endParaRPr lang="en-CA" sz="1200" b="1" kern="1200">
              <a:solidFill>
                <a:schemeClr val="tx1"/>
              </a:solidFill>
              <a:effectLst/>
              <a:latin typeface="+mn-lt"/>
              <a:ea typeface="+mn-ea"/>
              <a:cs typeface="+mn-cs"/>
            </a:endParaRPr>
          </a:p>
          <a:p>
            <a:pPr lvl="0"/>
            <a:endParaRPr lang="en-CA" sz="1200" b="1" kern="1200">
              <a:solidFill>
                <a:schemeClr val="tx1"/>
              </a:solidFill>
              <a:effectLst/>
              <a:latin typeface="+mn-lt"/>
              <a:ea typeface="+mn-ea"/>
              <a:cs typeface="+mn-cs"/>
            </a:endParaRPr>
          </a:p>
          <a:p>
            <a:pPr marL="171450" lvl="0" indent="-171450">
              <a:buFont typeface="Arial" panose="020B0604020202020204" pitchFamily="34" charset="0"/>
              <a:buChar char="•"/>
            </a:pPr>
            <a:r>
              <a:rPr lang="en-CA" sz="1200" b="1" kern="1200">
                <a:solidFill>
                  <a:schemeClr val="tx1"/>
                </a:solidFill>
                <a:effectLst/>
                <a:latin typeface="+mn-lt"/>
                <a:ea typeface="+mn-ea"/>
                <a:cs typeface="+mn-cs"/>
              </a:rPr>
              <a:t>A Temporary Substitute Decision Maker can only make health-care decisions</a:t>
            </a:r>
            <a:r>
              <a:rPr lang="en-CA" sz="1200" kern="1200">
                <a:solidFill>
                  <a:schemeClr val="tx1"/>
                </a:solidFill>
                <a:effectLst/>
                <a:latin typeface="+mn-lt"/>
                <a:ea typeface="+mn-ea"/>
                <a:cs typeface="+mn-cs"/>
              </a:rPr>
              <a:t> for you. They cannot make personal care decisions.</a:t>
            </a:r>
          </a:p>
          <a:p>
            <a:pPr marL="457200" lvl="1" indent="0">
              <a:buFont typeface="Arial" panose="020B0604020202020204" pitchFamily="34" charset="0"/>
              <a:buNone/>
            </a:pPr>
            <a:r>
              <a:rPr lang="en-CA" sz="1200" kern="1200">
                <a:solidFill>
                  <a:schemeClr val="tx1"/>
                </a:solidFill>
                <a:effectLst/>
                <a:latin typeface="+mn-lt"/>
                <a:ea typeface="+mn-ea"/>
                <a:cs typeface="+mn-cs"/>
              </a:rPr>
              <a:t>Personal care decisions are about your daily life, such as: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Living arrangements (including admission to a care facility)</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Diet and dress, and other day to day decisions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Participation in educational, vocational or social activities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Who you have contact with</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Access to personal information</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Restraint issues.</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A Temporary Substitute Decision Maker is only appointed for one decision (or set of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 person selected to be your Temporary Substitute Decision Maker may not be the same person every time. Depending on the eligibility and availability of people on the list the person selected may change for different decisions.</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You do not get to decide the order of the Temporary Substitute Decision Maker list </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You do not get to decide who your health-care provider selects as your Temporary Substitute Decision Maker if more than one person qualifies within a category of the list (for example if you have more than one child, the health-care provider can choose which to select).</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The person selected to be your Temporary Substitute Decision Maker may not be someone you would trust to make health-care decisions for you.</a:t>
            </a:r>
          </a:p>
          <a:p>
            <a:pPr marL="171450" indent="-171450">
              <a:buFont typeface="Arial" panose="020B0604020202020204" pitchFamily="34" charset="0"/>
              <a:buChar cha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631986-85C3-3142-8581-C9C502931A89}" type="slidenum">
              <a:rPr lang="en-US" smtClean="0"/>
              <a:t>34</a:t>
            </a:fld>
            <a:endParaRPr lang="en-US"/>
          </a:p>
        </p:txBody>
      </p:sp>
    </p:spTree>
    <p:extLst>
      <p:ext uri="{BB962C8B-B14F-4D97-AF65-F5344CB8AC3E}">
        <p14:creationId xmlns:p14="http://schemas.microsoft.com/office/powerpoint/2010/main" val="3719223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lvl="0"/>
            <a:r>
              <a:rPr lang="en-CA" sz="1200" b="0" i="1" kern="1200">
                <a:solidFill>
                  <a:schemeClr val="tx1"/>
                </a:solidFill>
                <a:effectLst/>
                <a:latin typeface="+mn-lt"/>
                <a:ea typeface="+mn-ea"/>
                <a:cs typeface="+mn-cs"/>
              </a:rPr>
              <a:t>(Note to facilitators – TSDM list is shown again as a reference for participants for the discussion.)</a:t>
            </a:r>
          </a:p>
          <a:p>
            <a:pPr lvl="0"/>
            <a:endParaRPr lang="en-CA" sz="1200" b="1" kern="120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Discussion Break:  Are you aware of this B.C. legislation?</a:t>
            </a:r>
          </a:p>
          <a:p>
            <a:r>
              <a:rPr lang="en-CA" sz="1200" kern="1200">
                <a:solidFill>
                  <a:schemeClr val="tx1"/>
                </a:solidFill>
                <a:effectLst/>
                <a:latin typeface="+mn-lt"/>
                <a:ea typeface="+mn-ea"/>
                <a:cs typeface="+mn-cs"/>
              </a:rPr>
              <a:t> </a:t>
            </a:r>
          </a:p>
          <a:p>
            <a:pPr marL="628650" lvl="1" indent="-171450">
              <a:buFont typeface="Arial" panose="020B0604020202020204" pitchFamily="34" charset="0"/>
              <a:buChar char="•"/>
            </a:pPr>
            <a:r>
              <a:rPr lang="en-CA" sz="1200" b="1" kern="1200">
                <a:solidFill>
                  <a:schemeClr val="tx1"/>
                </a:solidFill>
                <a:effectLst/>
                <a:latin typeface="+mn-lt"/>
                <a:ea typeface="+mn-ea"/>
                <a:cs typeface="+mn-cs"/>
              </a:rPr>
              <a:t>Who would be on your Temporary Substitute Decision Maker list? </a:t>
            </a:r>
          </a:p>
          <a:p>
            <a:pPr marL="628650" lvl="1" indent="-171450">
              <a:buFont typeface="Arial" panose="020B0604020202020204" pitchFamily="34" charset="0"/>
              <a:buChar char="•"/>
            </a:pPr>
            <a:r>
              <a:rPr lang="en-CA" sz="1200" b="1" kern="1200">
                <a:solidFill>
                  <a:schemeClr val="tx1"/>
                </a:solidFill>
                <a:effectLst/>
                <a:latin typeface="+mn-lt"/>
                <a:ea typeface="+mn-ea"/>
                <a:cs typeface="+mn-cs"/>
              </a:rPr>
              <a:t>How do you feel about that?</a:t>
            </a: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Suggest they use the list to write down the names and contact information of the people who would potentially qualify to be their Temporary Substitute Decision Maker. </a:t>
            </a:r>
            <a:r>
              <a:rPr lang="en-CA" sz="1200" i="1" kern="1200">
                <a:solidFill>
                  <a:schemeClr val="tx1"/>
                </a:solidFill>
                <a:effectLst/>
                <a:latin typeface="+mn-lt"/>
                <a:ea typeface="+mn-ea"/>
                <a:cs typeface="+mn-cs"/>
              </a:rPr>
              <a:t>(A form is available in My Voice, pages 28-29)</a:t>
            </a:r>
          </a:p>
          <a:p>
            <a:r>
              <a:rPr lang="en-CA" sz="1200" kern="1200">
                <a:solidFill>
                  <a:schemeClr val="tx1"/>
                </a:solidFill>
                <a:effectLst/>
                <a:latin typeface="+mn-lt"/>
                <a:ea typeface="+mn-ea"/>
                <a:cs typeface="+mn-cs"/>
              </a:rPr>
              <a:t> </a:t>
            </a:r>
          </a:p>
          <a:p>
            <a:r>
              <a:rPr lang="en-CA" sz="1200" kern="1200">
                <a:solidFill>
                  <a:schemeClr val="tx1"/>
                </a:solidFill>
                <a:effectLst/>
                <a:latin typeface="+mn-lt"/>
                <a:ea typeface="+mn-ea"/>
                <a:cs typeface="+mn-cs"/>
              </a:rPr>
              <a:t>“Is there anyone on your list that does not qualify, for example because of a dispute?”</a:t>
            </a:r>
            <a:br>
              <a:rPr lang="en-CA" sz="1200" kern="1200">
                <a:solidFill>
                  <a:schemeClr val="tx1"/>
                </a:solidFill>
                <a:effectLst/>
                <a:latin typeface="+mn-lt"/>
                <a:ea typeface="+mn-ea"/>
                <a:cs typeface="+mn-cs"/>
              </a:rPr>
            </a:br>
            <a:r>
              <a:rPr lang="en-CA" sz="1200" kern="1200">
                <a:solidFill>
                  <a:schemeClr val="tx1"/>
                </a:solidFill>
                <a:effectLst/>
                <a:latin typeface="+mn-lt"/>
                <a:ea typeface="+mn-ea"/>
                <a:cs typeface="+mn-cs"/>
              </a:rPr>
              <a:t>Let them know that they can indicate this on their contact information for TSDM. </a:t>
            </a:r>
          </a:p>
          <a:p>
            <a:r>
              <a:rPr lang="en-CA" sz="1200" kern="1200">
                <a:solidFill>
                  <a:schemeClr val="tx1"/>
                </a:solidFill>
                <a:effectLst/>
                <a:latin typeface="+mn-lt"/>
                <a:ea typeface="+mn-ea"/>
                <a:cs typeface="+mn-cs"/>
              </a:rPr>
              <a:t> </a:t>
            </a:r>
          </a:p>
          <a:p>
            <a:r>
              <a:rPr lang="en-CA" sz="1200" kern="1200">
                <a:solidFill>
                  <a:schemeClr val="tx1"/>
                </a:solidFill>
                <a:effectLst/>
                <a:latin typeface="+mn-lt"/>
                <a:ea typeface="+mn-ea"/>
                <a:cs typeface="+mn-cs"/>
              </a:rPr>
              <a:t>Inform participants that if the TSDM list does not work for them, they should consider appointing a Representative using the Rep 9 form, which is for capable people.</a:t>
            </a:r>
          </a:p>
          <a:p>
            <a:r>
              <a:rPr lang="en-CA" sz="1200" kern="1200">
                <a:solidFill>
                  <a:schemeClr val="tx1"/>
                </a:solidFill>
                <a:effectLst/>
                <a:latin typeface="+mn-lt"/>
                <a:ea typeface="+mn-ea"/>
                <a:cs typeface="+mn-cs"/>
              </a:rPr>
              <a:t> </a:t>
            </a:r>
          </a:p>
          <a:p>
            <a:r>
              <a:rPr lang="en-CA" sz="1200" b="1" kern="1200">
                <a:solidFill>
                  <a:schemeClr val="tx1"/>
                </a:solidFill>
                <a:effectLst/>
                <a:latin typeface="+mn-lt"/>
                <a:ea typeface="+mn-ea"/>
                <a:cs typeface="+mn-cs"/>
              </a:rPr>
              <a:t>Many of the limitations of a Temporary Substitute Decision Maker do not apply for a Representative.</a:t>
            </a:r>
            <a:endParaRPr lang="en-CA" sz="1200" kern="1200">
              <a:solidFill>
                <a:schemeClr val="tx1"/>
              </a:solidFill>
              <a:effectLst/>
              <a:latin typeface="+mn-lt"/>
              <a:ea typeface="+mn-ea"/>
              <a:cs typeface="+mn-cs"/>
            </a:endParaRPr>
          </a:p>
          <a:p>
            <a:pPr marL="628650" lvl="1" indent="-171450">
              <a:buFont typeface="Arial" panose="020B0604020202020204" pitchFamily="34" charset="0"/>
              <a:buChar char="•"/>
            </a:pPr>
            <a:r>
              <a:rPr lang="en-CA" sz="1200" b="1" kern="1200">
                <a:solidFill>
                  <a:schemeClr val="tx1"/>
                </a:solidFill>
                <a:effectLst/>
                <a:latin typeface="+mn-lt"/>
                <a:ea typeface="+mn-ea"/>
                <a:cs typeface="+mn-cs"/>
              </a:rPr>
              <a:t>A Representative can also make personal-care decisions for you.</a:t>
            </a:r>
            <a:endParaRPr lang="en-CA" sz="1200" kern="120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a:solidFill>
                  <a:schemeClr val="tx1"/>
                </a:solidFill>
                <a:effectLst/>
                <a:latin typeface="+mn-lt"/>
                <a:ea typeface="+mn-ea"/>
                <a:cs typeface="+mn-cs"/>
              </a:rPr>
              <a:t>You get to choose exactly who your Representative(s) is, and who are your Alternate Representative(s).</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Appointing a Representative gives the best chance of the person(s) making decisions for you being the same person(s) over time.</a:t>
            </a:r>
          </a:p>
        </p:txBody>
      </p:sp>
      <p:sp>
        <p:nvSpPr>
          <p:cNvPr id="4" name="Slide Number Placeholder 3"/>
          <p:cNvSpPr>
            <a:spLocks noGrp="1"/>
          </p:cNvSpPr>
          <p:nvPr>
            <p:ph type="sldNum" sz="quarter" idx="10"/>
          </p:nvPr>
        </p:nvSpPr>
        <p:spPr/>
        <p:txBody>
          <a:bodyPr/>
          <a:lstStyle/>
          <a:p>
            <a:fld id="{89631986-85C3-3142-8581-C9C502931A89}" type="slidenum">
              <a:rPr lang="en-US" smtClean="0"/>
              <a:t>35</a:t>
            </a:fld>
            <a:endParaRPr lang="en-US"/>
          </a:p>
        </p:txBody>
      </p:sp>
    </p:spTree>
    <p:extLst>
      <p:ext uri="{BB962C8B-B14F-4D97-AF65-F5344CB8AC3E}">
        <p14:creationId xmlns:p14="http://schemas.microsoft.com/office/powerpoint/2010/main" val="3963945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219075"/>
            <a:ext cx="3810000" cy="2143125"/>
          </a:xfrm>
        </p:spPr>
      </p:sp>
      <p:sp>
        <p:nvSpPr>
          <p:cNvPr id="3" name="Notes Placeholder 2"/>
          <p:cNvSpPr>
            <a:spLocks noGrp="1"/>
          </p:cNvSpPr>
          <p:nvPr>
            <p:ph type="body" idx="1"/>
          </p:nvPr>
        </p:nvSpPr>
        <p:spPr>
          <a:xfrm>
            <a:off x="685800" y="2552699"/>
            <a:ext cx="5486400" cy="6277268"/>
          </a:xfrm>
        </p:spPr>
        <p:txBody>
          <a:bodyPr/>
          <a:lstStyle/>
          <a:p>
            <a:pPr lvl="0"/>
            <a:r>
              <a:rPr lang="en-CA" sz="1200" b="1" kern="1200" dirty="0">
                <a:solidFill>
                  <a:schemeClr val="tx1"/>
                </a:solidFill>
                <a:effectLst/>
                <a:latin typeface="+mn-lt"/>
                <a:ea typeface="+mn-ea"/>
                <a:cs typeface="+mn-cs"/>
              </a:rPr>
              <a:t>Introduce the legal documents</a:t>
            </a:r>
          </a:p>
          <a:p>
            <a:endParaRPr lang="en-US" sz="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Legal documents are specific to each legal jurisdiction - we will be discussing options for BC only. There are different legal documents to help you plan for the future.</a:t>
            </a:r>
            <a:endParaRPr lang="en-CA"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Documents requiring FULL capability:</a:t>
            </a:r>
            <a:endParaRPr lang="en-CA" sz="1200" b="1" kern="1200" dirty="0">
              <a:solidFill>
                <a:schemeClr val="tx1"/>
              </a:solidFill>
              <a:effectLst/>
              <a:latin typeface="+mn-lt"/>
              <a:ea typeface="+mn-ea"/>
              <a:cs typeface="+mn-cs"/>
            </a:endParaRP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Representation Agreement Section 9 – Enhanced (RA9)</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Advance Directive</a:t>
            </a:r>
          </a:p>
          <a:p>
            <a:pPr lvl="1"/>
            <a:r>
              <a:rPr lang="en-US" sz="1200" b="1" kern="1200" dirty="0">
                <a:solidFill>
                  <a:schemeClr val="tx1"/>
                </a:solidFill>
                <a:effectLst/>
                <a:latin typeface="+mn-lt"/>
                <a:ea typeface="+mn-ea"/>
                <a:cs typeface="+mn-cs"/>
              </a:rPr>
              <a:t>Document that can be made with REDUCED capability:</a:t>
            </a:r>
            <a:endParaRPr lang="en-CA" sz="1200" b="1" kern="1200" dirty="0">
              <a:solidFill>
                <a:schemeClr val="tx1"/>
              </a:solidFill>
              <a:effectLst/>
              <a:latin typeface="+mn-lt"/>
              <a:ea typeface="+mn-ea"/>
              <a:cs typeface="+mn-cs"/>
            </a:endParaRP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Representation Agreement Section 7 – Standard (RA7)</a:t>
            </a: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Explain Representation Agreement as a Planning Option</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A Representation Agreement is a legal document in which you name a capable adult, called a Representative, to make </a:t>
            </a:r>
            <a:r>
              <a:rPr lang="en-CA" sz="1200" b="1" kern="1200" dirty="0">
                <a:solidFill>
                  <a:schemeClr val="tx1"/>
                </a:solidFill>
                <a:effectLst/>
                <a:latin typeface="+mn-lt"/>
                <a:ea typeface="+mn-ea"/>
                <a:cs typeface="+mn-cs"/>
              </a:rPr>
              <a:t>personal-care and health-care</a:t>
            </a:r>
            <a:r>
              <a:rPr lang="en-CA" sz="1200" kern="1200" dirty="0">
                <a:solidFill>
                  <a:schemeClr val="tx1"/>
                </a:solidFill>
                <a:effectLst/>
                <a:latin typeface="+mn-lt"/>
                <a:ea typeface="+mn-ea"/>
                <a:cs typeface="+mn-cs"/>
              </a:rPr>
              <a:t> decisions for you, if you cannot make these decisions on your own.</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You can name more than one person to act as your Representative.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You can also specify which decisions they can make, for example, you can appoint someone to make personal-care decisions for you and someone else to make health-care decisions for you in the same agreement.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You can specify how they may act.  </a:t>
            </a:r>
            <a:r>
              <a:rPr lang="en-CA" dirty="0"/>
              <a:t>Unless they have different areas of authority, your representatives must act together (act unanimously) unless your RA says otherwise. </a:t>
            </a:r>
          </a:p>
          <a:p>
            <a:pPr marL="914400" lvl="2" indent="0">
              <a:buFont typeface="Arial" panose="020B0604020202020204" pitchFamily="34" charset="0"/>
              <a:buNone/>
            </a:pPr>
            <a:r>
              <a:rPr lang="en-CA" b="1" dirty="0"/>
              <a:t>Caution: </a:t>
            </a:r>
            <a:r>
              <a:rPr lang="en-CA" dirty="0"/>
              <a:t>If you appoint two or more representatives in an RA and one is no longer able to act for any reason, the remaining representative cannot continue to act unless the RA says otherwise. This may or may not be what you want. If you want one representative to be able to continue, your RA must address this.</a:t>
            </a:r>
            <a:r>
              <a:rPr lang="en-CA" baseline="30000" dirty="0"/>
              <a:t>1</a:t>
            </a:r>
            <a:endParaRPr lang="en-CA"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You do not need a lawyer or notary to prepare a Representation Agreement, but you may wish to involve one.</a:t>
            </a:r>
          </a:p>
          <a:p>
            <a:r>
              <a:rPr lang="en-CA" sz="1200" kern="1200" dirty="0">
                <a:solidFill>
                  <a:schemeClr val="tx1"/>
                </a:solidFill>
                <a:effectLst/>
                <a:latin typeface="+mn-lt"/>
                <a:ea typeface="+mn-ea"/>
                <a:cs typeface="+mn-cs"/>
              </a:rPr>
              <a:t> </a:t>
            </a:r>
          </a:p>
          <a:p>
            <a:r>
              <a:rPr lang="en-CA" sz="1200" b="1" i="0" kern="1200" dirty="0">
                <a:solidFill>
                  <a:schemeClr val="tx1"/>
                </a:solidFill>
                <a:effectLst/>
                <a:latin typeface="+mn-lt"/>
                <a:ea typeface="+mn-ea"/>
                <a:cs typeface="+mn-cs"/>
              </a:rPr>
              <a:t>You can also appoint an alternate representative. </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This is someone who can step in if your first representative is no longer willing or able to act for you. </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If you appoint an alternate representative, </a:t>
            </a:r>
            <a:r>
              <a:rPr lang="en-CA" sz="1200" b="1" i="0" kern="1200" dirty="0">
                <a:solidFill>
                  <a:schemeClr val="tx1"/>
                </a:solidFill>
                <a:effectLst/>
                <a:latin typeface="+mn-lt"/>
                <a:ea typeface="+mn-ea"/>
                <a:cs typeface="+mn-cs"/>
              </a:rPr>
              <a:t>you must specify in the agreement when they can act in place of the representative. </a:t>
            </a:r>
          </a:p>
          <a:p>
            <a:pPr marL="628650" lvl="1" indent="-171450">
              <a:buFont typeface="Arial" panose="020B0604020202020204" pitchFamily="34" charset="0"/>
              <a:buChar char="•"/>
            </a:pPr>
            <a:endParaRPr lang="en-CA" sz="1200" b="1" i="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kern="1200" baseline="30000" dirty="0">
                <a:solidFill>
                  <a:schemeClr val="tx1"/>
                </a:solidFill>
                <a:effectLst/>
                <a:latin typeface="+mn-lt"/>
                <a:ea typeface="+mn-ea"/>
                <a:cs typeface="+mn-cs"/>
              </a:rPr>
              <a:t>1  </a:t>
            </a:r>
            <a:r>
              <a:rPr lang="en-CA" sz="1200" b="0" i="0" kern="1200" baseline="0" dirty="0">
                <a:solidFill>
                  <a:schemeClr val="tx1"/>
                </a:solidFill>
                <a:effectLst/>
                <a:latin typeface="+mn-lt"/>
                <a:ea typeface="+mn-ea"/>
                <a:cs typeface="+mn-cs"/>
              </a:rPr>
              <a:t>Public Guardian and Trustee of British Columbia. </a:t>
            </a:r>
            <a:r>
              <a:rPr lang="en-CA" sz="1200" b="0" i="1" kern="1200" baseline="0" dirty="0">
                <a:solidFill>
                  <a:schemeClr val="tx1"/>
                </a:solidFill>
                <a:effectLst/>
                <a:latin typeface="+mn-lt"/>
                <a:ea typeface="+mn-ea"/>
                <a:cs typeface="+mn-cs"/>
              </a:rPr>
              <a:t>It’s Your Choice: Personal Planning Tools</a:t>
            </a:r>
            <a:r>
              <a:rPr lang="en-CA" sz="1200" b="0" i="0" kern="1200" baseline="0" dirty="0">
                <a:solidFill>
                  <a:schemeClr val="tx1"/>
                </a:solidFill>
                <a:effectLst/>
                <a:latin typeface="+mn-lt"/>
                <a:ea typeface="+mn-ea"/>
                <a:cs typeface="+mn-cs"/>
              </a:rPr>
              <a:t>. September 2019, </a:t>
            </a:r>
            <a:r>
              <a:rPr lang="en-CA" sz="1200" b="0" i="0" kern="1200" dirty="0">
                <a:solidFill>
                  <a:schemeClr val="tx1"/>
                </a:solidFill>
                <a:effectLst/>
                <a:latin typeface="+mn-lt"/>
                <a:ea typeface="+mn-ea"/>
                <a:cs typeface="+mn-cs"/>
              </a:rPr>
              <a:t>www.trustee.bc.ca/documents/STA/It%27s_Your_Choice-Personal_Planning_Tools.pdf</a:t>
            </a:r>
          </a:p>
          <a:p>
            <a:pPr marL="0" lvl="0" indent="0">
              <a:buFont typeface="Arial" panose="020B0604020202020204" pitchFamily="34" charset="0"/>
              <a:buNone/>
            </a:pPr>
            <a:endParaRPr lang="en-CA"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631986-85C3-3142-8581-C9C502931A89}" type="slidenum">
              <a:rPr lang="en-US" smtClean="0"/>
              <a:t>36</a:t>
            </a:fld>
            <a:endParaRPr lang="en-US"/>
          </a:p>
        </p:txBody>
      </p:sp>
    </p:spTree>
    <p:extLst>
      <p:ext uri="{BB962C8B-B14F-4D97-AF65-F5344CB8AC3E}">
        <p14:creationId xmlns:p14="http://schemas.microsoft.com/office/powerpoint/2010/main" val="2068642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3900" y="195263"/>
            <a:ext cx="2868613" cy="1614487"/>
          </a:xfrm>
        </p:spPr>
      </p:sp>
      <p:sp>
        <p:nvSpPr>
          <p:cNvPr id="3" name="Notes Placeholder 2"/>
          <p:cNvSpPr>
            <a:spLocks noGrp="1"/>
          </p:cNvSpPr>
          <p:nvPr>
            <p:ph type="body" idx="1"/>
          </p:nvPr>
        </p:nvSpPr>
        <p:spPr>
          <a:xfrm>
            <a:off x="256381" y="2005014"/>
            <a:ext cx="6343650" cy="7096123"/>
          </a:xfrm>
        </p:spPr>
        <p:txBody>
          <a:bodyPr/>
          <a:lstStyle/>
          <a:p>
            <a:r>
              <a:rPr lang="en-CA" sz="1100" kern="1200" dirty="0">
                <a:solidFill>
                  <a:schemeClr val="tx1"/>
                </a:solidFill>
                <a:effectLst/>
                <a:latin typeface="+mn-lt"/>
                <a:ea typeface="+mn-ea"/>
                <a:cs typeface="+mn-cs"/>
              </a:rPr>
              <a:t>There are two types of Representation Agreements:</a:t>
            </a:r>
          </a:p>
          <a:p>
            <a:pPr marL="685800" lvl="1" indent="-228600">
              <a:buFont typeface="+mj-lt"/>
              <a:buAutoNum type="arabicPeriod"/>
            </a:pPr>
            <a:r>
              <a:rPr lang="en-CA" sz="1100" b="1" kern="1200" dirty="0">
                <a:solidFill>
                  <a:schemeClr val="tx1"/>
                </a:solidFill>
                <a:effectLst/>
                <a:latin typeface="+mn-lt"/>
                <a:ea typeface="+mn-ea"/>
                <a:cs typeface="+mn-cs"/>
              </a:rPr>
              <a:t>Section 9 (Enhanced) –</a:t>
            </a:r>
            <a:r>
              <a:rPr lang="en-CA" sz="1100" kern="1200" dirty="0">
                <a:solidFill>
                  <a:schemeClr val="tx1"/>
                </a:solidFill>
                <a:effectLst/>
                <a:latin typeface="+mn-lt"/>
                <a:ea typeface="+mn-ea"/>
                <a:cs typeface="+mn-cs"/>
              </a:rPr>
              <a:t> can be used by a capable person to name a Representative to make personal-care and health-care decisions, including decisions about life support and life prolonging treatments.</a:t>
            </a:r>
          </a:p>
          <a:p>
            <a:pPr marL="685800" lvl="1" indent="-228600">
              <a:buFont typeface="+mj-lt"/>
              <a:buAutoNum type="arabicPeriod"/>
            </a:pPr>
            <a:r>
              <a:rPr lang="en-CA" sz="1100" b="1" kern="1200" dirty="0">
                <a:solidFill>
                  <a:schemeClr val="tx1"/>
                </a:solidFill>
                <a:effectLst/>
                <a:latin typeface="+mn-lt"/>
                <a:ea typeface="+mn-ea"/>
                <a:cs typeface="+mn-cs"/>
              </a:rPr>
              <a:t>Section 7 (Standard) – </a:t>
            </a:r>
            <a:r>
              <a:rPr lang="en-CA" sz="1100" kern="1200" dirty="0">
                <a:solidFill>
                  <a:schemeClr val="tx1"/>
                </a:solidFill>
                <a:effectLst/>
                <a:latin typeface="+mn-lt"/>
                <a:ea typeface="+mn-ea"/>
                <a:cs typeface="+mn-cs"/>
              </a:rPr>
              <a:t>can be used by a person with lessened capability (e.g. with progression of dementia) to appoint a Representative who can make personal care and minor and major health care decisions, as well as provide routine management of the person’s financial affairs and legal affairs.</a:t>
            </a:r>
          </a:p>
          <a:p>
            <a:r>
              <a:rPr lang="en-CA" sz="1100" kern="1200" dirty="0">
                <a:solidFill>
                  <a:schemeClr val="tx1"/>
                </a:solidFill>
                <a:effectLst/>
                <a:latin typeface="+mn-lt"/>
                <a:ea typeface="+mn-ea"/>
                <a:cs typeface="+mn-cs"/>
              </a:rPr>
              <a:t>  </a:t>
            </a:r>
          </a:p>
          <a:p>
            <a:r>
              <a:rPr lang="en-US" sz="1100" b="1" kern="1200" dirty="0">
                <a:solidFill>
                  <a:schemeClr val="tx1"/>
                </a:solidFill>
                <a:effectLst/>
                <a:latin typeface="+mn-lt"/>
                <a:ea typeface="+mn-ea"/>
                <a:cs typeface="+mn-cs"/>
              </a:rPr>
              <a:t>The key differences between the two types of Representation Agreements:</a:t>
            </a:r>
            <a:endParaRPr lang="en-CA" sz="11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To make a Section 9 agreement, a person must have full capacity. A person with diminished capacity can make a Section 7 agreement.</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A Section 9 Representative can make more health-related decisions than a Section 7 Representative. A Section 7 Representative cannot make decisions to refuse life support treatments, but a Section 9 Representative can.</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A Section 7 Representative can make routine financial decisions. A Section 9 Representative cannot make financial decisions - a capable person can make an Enduring Power of Attorney for this.</a:t>
            </a:r>
          </a:p>
          <a:p>
            <a:endParaRPr lang="en-CA" sz="1100" i="1" kern="1200" dirty="0">
              <a:solidFill>
                <a:schemeClr val="tx1"/>
              </a:solidFill>
              <a:effectLst/>
              <a:latin typeface="+mn-lt"/>
              <a:ea typeface="+mn-ea"/>
              <a:cs typeface="+mn-cs"/>
            </a:endParaRPr>
          </a:p>
          <a:p>
            <a:pPr lvl="0"/>
            <a:r>
              <a:rPr lang="en-US" sz="1100" b="1" kern="1200" dirty="0">
                <a:solidFill>
                  <a:schemeClr val="tx1"/>
                </a:solidFill>
                <a:effectLst/>
                <a:latin typeface="+mn-lt"/>
                <a:ea typeface="+mn-ea"/>
                <a:cs typeface="+mn-cs"/>
              </a:rPr>
              <a:t>Describe examples of when a Representation Agreement (Section 9) might be helpful</a:t>
            </a:r>
            <a:endParaRPr lang="en-CA" sz="11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When you may need someone to help you with personal care decisions. Appointing a Representative is the only way in the law that someone you choose can make these decisions for you</a:t>
            </a:r>
            <a:r>
              <a:rPr lang="en-US" sz="1100" kern="1200" dirty="0">
                <a:solidFill>
                  <a:schemeClr val="tx1"/>
                </a:solidFill>
                <a:effectLst/>
                <a:latin typeface="+mn-lt"/>
                <a:ea typeface="+mn-ea"/>
                <a:cs typeface="+mn-cs"/>
              </a:rPr>
              <a:t> </a:t>
            </a:r>
            <a:r>
              <a:rPr lang="en-CA" sz="11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if you have an early diagnosis of dementia and are still capable of making decisions for yourself, but know the time will come when you will not be able to do so;</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for consistency in care and decision-making (with only one person making decisions on your behalf);</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when the person on the TSDM list is not who you wish your SDM to be; or</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in cases of family conflict.</a:t>
            </a:r>
          </a:p>
          <a:p>
            <a:r>
              <a:rPr lang="en-US" sz="11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pPr lvl="0"/>
            <a:r>
              <a:rPr lang="en-CA" sz="1100" b="1" kern="1200" dirty="0">
                <a:solidFill>
                  <a:schemeClr val="tx1"/>
                </a:solidFill>
                <a:effectLst/>
                <a:latin typeface="+mn-lt"/>
                <a:ea typeface="+mn-ea"/>
                <a:cs typeface="+mn-cs"/>
              </a:rPr>
              <a:t>Emphasize that: </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If you decide to appoint one or more Representatives, it is important to TALK to your Representatives beforehand to make sure they agree to this and that they know your wishes, values and preferences for health and personal care.</a:t>
            </a:r>
          </a:p>
          <a:p>
            <a:pPr marL="628650" lvl="1" indent="-171450">
              <a:buFont typeface="Arial" panose="020B0604020202020204" pitchFamily="34" charset="0"/>
              <a:buChar char="•"/>
            </a:pPr>
            <a:r>
              <a:rPr lang="en-CA" sz="1100" kern="1200" dirty="0">
                <a:solidFill>
                  <a:schemeClr val="tx1"/>
                </a:solidFill>
                <a:effectLst/>
                <a:latin typeface="+mn-lt"/>
                <a:ea typeface="+mn-ea"/>
                <a:cs typeface="+mn-cs"/>
              </a:rPr>
              <a:t>It is recommended that people with a diagnosis of dementia involve a lawyer or notary public in making a Representation Agreement, especially if:</a:t>
            </a:r>
          </a:p>
          <a:p>
            <a:pPr marL="1085850" lvl="2" indent="-171450">
              <a:buFont typeface="Arial" panose="020B0604020202020204" pitchFamily="34" charset="0"/>
              <a:buChar char="•"/>
            </a:pPr>
            <a:r>
              <a:rPr lang="en-CA" sz="1100" kern="1200" dirty="0">
                <a:solidFill>
                  <a:schemeClr val="tx1"/>
                </a:solidFill>
                <a:effectLst/>
                <a:latin typeface="+mn-lt"/>
                <a:ea typeface="+mn-ea"/>
                <a:cs typeface="+mn-cs"/>
              </a:rPr>
              <a:t>There are any concerns about capability, such as with progression of dementia. </a:t>
            </a:r>
          </a:p>
          <a:p>
            <a:pPr marL="1085850" lvl="2" indent="-171450">
              <a:buFont typeface="Arial" panose="020B0604020202020204" pitchFamily="34" charset="0"/>
              <a:buChar char="•"/>
            </a:pPr>
            <a:r>
              <a:rPr lang="en-CA" sz="1100" kern="1200" dirty="0">
                <a:solidFill>
                  <a:schemeClr val="tx1"/>
                </a:solidFill>
                <a:effectLst/>
                <a:latin typeface="+mn-lt"/>
                <a:ea typeface="+mn-ea"/>
                <a:cs typeface="+mn-cs"/>
              </a:rPr>
              <a:t>They anticipate family dispute or confusion over the health-care decision making. </a:t>
            </a:r>
          </a:p>
          <a:p>
            <a:pPr marL="1085850" lvl="2" indent="-171450">
              <a:buFont typeface="Arial" panose="020B0604020202020204" pitchFamily="34" charset="0"/>
              <a:buChar char="•"/>
            </a:pPr>
            <a:r>
              <a:rPr lang="en-CA" sz="1100" kern="1200" dirty="0">
                <a:solidFill>
                  <a:schemeClr val="tx1"/>
                </a:solidFill>
                <a:effectLst/>
                <a:latin typeface="+mn-lt"/>
                <a:ea typeface="+mn-ea"/>
                <a:cs typeface="+mn-cs"/>
              </a:rPr>
              <a:t>Their requirements don’t fit in the standard templates (for example, would like to appoint multiple Representatives with each making a specific set of decisions, an alternate and/or a monitor).</a:t>
            </a:r>
          </a:p>
          <a:p>
            <a:pPr marL="628650" lvl="1" indent="-171450">
              <a:buFont typeface="Arial" panose="020B0604020202020204" pitchFamily="34" charset="0"/>
              <a:buChar char="•"/>
            </a:pPr>
            <a:endParaRPr lang="en-CA"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CA" kern="1200" dirty="0">
              <a:solidFill>
                <a:schemeClr val="tx1"/>
              </a:solidFill>
              <a:effectLst/>
              <a:latin typeface="+mn-lt"/>
              <a:ea typeface="+mn-ea"/>
              <a:cs typeface="+mn-cs"/>
            </a:endParaRPr>
          </a:p>
          <a:p>
            <a:r>
              <a:rPr lang="en-CA" b="1" kern="1200" dirty="0">
                <a:solidFill>
                  <a:schemeClr val="tx1"/>
                </a:solidFill>
                <a:effectLst/>
                <a:latin typeface="+mn-lt"/>
                <a:ea typeface="+mn-ea"/>
                <a:cs typeface="+mn-cs"/>
              </a:rPr>
              <a:t>Additional Information for Facilitators:</a:t>
            </a:r>
            <a:r>
              <a:rPr lang="en-CA"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A </a:t>
            </a:r>
            <a:r>
              <a:rPr lang="en-CA" b="1" kern="1200" dirty="0">
                <a:solidFill>
                  <a:schemeClr val="tx1"/>
                </a:solidFill>
                <a:effectLst/>
                <a:latin typeface="+mn-lt"/>
                <a:ea typeface="+mn-ea"/>
                <a:cs typeface="+mn-cs"/>
              </a:rPr>
              <a:t>monitor</a:t>
            </a:r>
            <a:r>
              <a:rPr lang="en-CA" kern="1200" dirty="0">
                <a:solidFill>
                  <a:schemeClr val="tx1"/>
                </a:solidFill>
                <a:effectLst/>
                <a:latin typeface="+mn-lt"/>
                <a:ea typeface="+mn-ea"/>
                <a:cs typeface="+mn-cs"/>
              </a:rPr>
              <a:t> can also be appointed to oversee the activities of Representative(s) to make sure they follow what is in the agreement.</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A monitor is </a:t>
            </a:r>
            <a:r>
              <a:rPr lang="en-CA" u="sng" kern="1200" dirty="0">
                <a:solidFill>
                  <a:schemeClr val="tx1"/>
                </a:solidFill>
                <a:effectLst/>
                <a:latin typeface="+mn-lt"/>
                <a:ea typeface="+mn-ea"/>
                <a:cs typeface="+mn-cs"/>
              </a:rPr>
              <a:t>mandatory</a:t>
            </a:r>
            <a:r>
              <a:rPr lang="en-CA" kern="1200" dirty="0">
                <a:solidFill>
                  <a:schemeClr val="tx1"/>
                </a:solidFill>
                <a:effectLst/>
                <a:latin typeface="+mn-lt"/>
                <a:ea typeface="+mn-ea"/>
                <a:cs typeface="+mn-cs"/>
              </a:rPr>
              <a:t> in a Section 7 agreement that allows the Representative(s) to make routine financial decisions unless:</a:t>
            </a:r>
          </a:p>
          <a:p>
            <a:pPr marL="1085850" lvl="2" indent="-171450">
              <a:buFont typeface="Arial" panose="020B0604020202020204" pitchFamily="34" charset="0"/>
              <a:buChar char="•"/>
            </a:pPr>
            <a:r>
              <a:rPr lang="en-CA" kern="1200" dirty="0">
                <a:solidFill>
                  <a:schemeClr val="tx1"/>
                </a:solidFill>
                <a:effectLst/>
                <a:latin typeface="+mn-lt"/>
                <a:ea typeface="+mn-ea"/>
                <a:cs typeface="+mn-cs"/>
              </a:rPr>
              <a:t>the Representative is the spouse, the Public Guardian and Trustee, a trust company, a credit union, or</a:t>
            </a:r>
          </a:p>
          <a:p>
            <a:pPr marL="1085850" lvl="2" indent="-171450">
              <a:buFont typeface="Arial" panose="020B0604020202020204" pitchFamily="34" charset="0"/>
              <a:buChar char="•"/>
            </a:pPr>
            <a:r>
              <a:rPr lang="en-CA" kern="1200" dirty="0">
                <a:solidFill>
                  <a:schemeClr val="tx1"/>
                </a:solidFill>
                <a:effectLst/>
                <a:latin typeface="+mn-lt"/>
                <a:ea typeface="+mn-ea"/>
                <a:cs typeface="+mn-cs"/>
              </a:rPr>
              <a:t>two Representatives are appointed to act unanimously.</a:t>
            </a:r>
          </a:p>
          <a:p>
            <a:pPr marL="0" lv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89631986-85C3-3142-8581-C9C502931A89}" type="slidenum">
              <a:rPr lang="en-US" smtClean="0"/>
              <a:t>37</a:t>
            </a:fld>
            <a:endParaRPr lang="en-US"/>
          </a:p>
        </p:txBody>
      </p:sp>
    </p:spTree>
    <p:extLst>
      <p:ext uri="{BB962C8B-B14F-4D97-AF65-F5344CB8AC3E}">
        <p14:creationId xmlns:p14="http://schemas.microsoft.com/office/powerpoint/2010/main" val="3604068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0" y="452438"/>
            <a:ext cx="3683000" cy="2071687"/>
          </a:xfrm>
        </p:spPr>
      </p:sp>
      <p:sp>
        <p:nvSpPr>
          <p:cNvPr id="3" name="Notes Placeholder 2"/>
          <p:cNvSpPr>
            <a:spLocks noGrp="1"/>
          </p:cNvSpPr>
          <p:nvPr>
            <p:ph type="body" idx="1"/>
          </p:nvPr>
        </p:nvSpPr>
        <p:spPr>
          <a:xfrm>
            <a:off x="495299" y="2709717"/>
            <a:ext cx="6019801" cy="6415234"/>
          </a:xfrm>
        </p:spPr>
        <p:txBody>
          <a:bodyPr/>
          <a:lstStyle/>
          <a:p>
            <a:pPr lvl="0"/>
            <a:r>
              <a:rPr lang="en-CA" b="1" kern="1200" dirty="0">
                <a:solidFill>
                  <a:schemeClr val="tx1"/>
                </a:solidFill>
                <a:effectLst/>
                <a:latin typeface="+mn-lt"/>
                <a:ea typeface="+mn-ea"/>
                <a:cs typeface="+mn-cs"/>
              </a:rPr>
              <a:t>Explain Advance Directive as a Planning Option</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An Advance Directive is a legal document that records your instructions for </a:t>
            </a:r>
            <a:r>
              <a:rPr lang="en-CA" b="1" kern="1200" dirty="0">
                <a:solidFill>
                  <a:schemeClr val="tx1"/>
                </a:solidFill>
                <a:effectLst/>
                <a:latin typeface="+mn-lt"/>
                <a:ea typeface="+mn-ea"/>
                <a:cs typeface="+mn-cs"/>
              </a:rPr>
              <a:t>accepting or refusing specific health-care treatments</a:t>
            </a:r>
            <a:r>
              <a:rPr lang="en-CA"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You must be capable to make an Advance Directive.</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An Advance Directive only covers health-care decisions, not personal-care, financial or legal decisions.</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An Advance Directive gives instructions to your health-care provider at a time when you need health care but aren’t capable of providing consent.</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It must be:</a:t>
            </a:r>
          </a:p>
          <a:p>
            <a:pPr marL="1085850" lvl="2" indent="-171450">
              <a:buFont typeface="Arial" panose="020B0604020202020204" pitchFamily="34" charset="0"/>
              <a:buChar char="•"/>
            </a:pPr>
            <a:r>
              <a:rPr lang="en-CA" kern="1200" dirty="0">
                <a:solidFill>
                  <a:schemeClr val="tx1"/>
                </a:solidFill>
                <a:effectLst/>
                <a:latin typeface="+mn-lt"/>
                <a:ea typeface="+mn-ea"/>
                <a:cs typeface="+mn-cs"/>
              </a:rPr>
              <a:t>clear about the specific treatment(s) you would want or refuse;</a:t>
            </a:r>
          </a:p>
          <a:p>
            <a:pPr marL="1085850" lvl="2" indent="-171450">
              <a:buFont typeface="Arial" panose="020B0604020202020204" pitchFamily="34" charset="0"/>
              <a:buChar char="•"/>
            </a:pPr>
            <a:r>
              <a:rPr lang="en-CA" kern="1200" dirty="0">
                <a:solidFill>
                  <a:schemeClr val="tx1"/>
                </a:solidFill>
                <a:effectLst/>
                <a:latin typeface="+mn-lt"/>
                <a:ea typeface="+mn-ea"/>
                <a:cs typeface="+mn-cs"/>
              </a:rPr>
              <a:t>in writing; and</a:t>
            </a:r>
          </a:p>
          <a:p>
            <a:pPr marL="1085850" lvl="2" indent="-171450">
              <a:buFont typeface="Arial" panose="020B0604020202020204" pitchFamily="34" charset="0"/>
              <a:buChar char="•"/>
            </a:pPr>
            <a:r>
              <a:rPr lang="en-CA" kern="1200" dirty="0">
                <a:solidFill>
                  <a:schemeClr val="tx1"/>
                </a:solidFill>
                <a:effectLst/>
                <a:latin typeface="+mn-lt"/>
                <a:ea typeface="+mn-ea"/>
                <a:cs typeface="+mn-cs"/>
              </a:rPr>
              <a:t>signed, witnessed and dated</a:t>
            </a:r>
            <a:r>
              <a:rPr lang="en-CA" u="sng" kern="1200" dirty="0">
                <a:solidFill>
                  <a:schemeClr val="tx1"/>
                </a:solidFill>
                <a:effectLst/>
                <a:latin typeface="+mn-lt"/>
                <a:ea typeface="+mn-ea"/>
                <a:cs typeface="+mn-cs"/>
              </a:rPr>
              <a:t>.</a:t>
            </a:r>
            <a:endParaRPr lang="en-CA" kern="1200" dirty="0">
              <a:solidFill>
                <a:schemeClr val="tx1"/>
              </a:solidFill>
              <a:effectLst/>
              <a:latin typeface="+mn-lt"/>
              <a:ea typeface="+mn-ea"/>
              <a:cs typeface="+mn-cs"/>
            </a:endParaRPr>
          </a:p>
          <a:p>
            <a:r>
              <a:rPr lang="en-CA" kern="1200" dirty="0">
                <a:solidFill>
                  <a:schemeClr val="tx1"/>
                </a:solidFill>
                <a:effectLst/>
                <a:latin typeface="+mn-lt"/>
                <a:ea typeface="+mn-ea"/>
                <a:cs typeface="+mn-cs"/>
              </a:rPr>
              <a:t> </a:t>
            </a:r>
          </a:p>
          <a:p>
            <a:pPr lvl="0"/>
            <a:r>
              <a:rPr lang="en-CA" b="1" kern="1200" dirty="0">
                <a:solidFill>
                  <a:schemeClr val="tx1"/>
                </a:solidFill>
                <a:effectLst/>
                <a:latin typeface="+mn-lt"/>
                <a:ea typeface="+mn-ea"/>
                <a:cs typeface="+mn-cs"/>
              </a:rPr>
              <a:t>Describe</a:t>
            </a:r>
            <a:r>
              <a:rPr lang="en-US" b="1" kern="1200" dirty="0">
                <a:solidFill>
                  <a:schemeClr val="tx1"/>
                </a:solidFill>
                <a:effectLst/>
                <a:latin typeface="+mn-lt"/>
                <a:ea typeface="+mn-ea"/>
                <a:cs typeface="+mn-cs"/>
              </a:rPr>
              <a:t> some examples of</a:t>
            </a:r>
            <a:r>
              <a:rPr lang="en-CA" b="1" kern="1200" dirty="0">
                <a:solidFill>
                  <a:schemeClr val="tx1"/>
                </a:solidFill>
                <a:effectLst/>
                <a:latin typeface="+mn-lt"/>
                <a:ea typeface="+mn-ea"/>
                <a:cs typeface="+mn-cs"/>
              </a:rPr>
              <a:t> when you might want to make an Advance Directive:</a:t>
            </a:r>
          </a:p>
          <a:p>
            <a:r>
              <a:rPr lang="en-CA" b="1" kern="1200" dirty="0">
                <a:solidFill>
                  <a:schemeClr val="tx1"/>
                </a:solidFill>
                <a:effectLst/>
                <a:latin typeface="+mn-lt"/>
                <a:ea typeface="+mn-ea"/>
                <a:cs typeface="+mn-cs"/>
              </a:rPr>
              <a:t>you do not have anyone you want making health-care decisions for you, </a:t>
            </a:r>
            <a:endParaRPr lang="en-CA" kern="1200" dirty="0">
              <a:solidFill>
                <a:schemeClr val="tx1"/>
              </a:solidFill>
              <a:effectLst/>
              <a:latin typeface="+mn-lt"/>
              <a:ea typeface="+mn-ea"/>
              <a:cs typeface="+mn-cs"/>
            </a:endParaRPr>
          </a:p>
          <a:p>
            <a:r>
              <a:rPr lang="en-CA" i="1" kern="1200" dirty="0">
                <a:solidFill>
                  <a:schemeClr val="tx1"/>
                </a:solidFill>
                <a:effectLst/>
                <a:latin typeface="+mn-lt"/>
                <a:ea typeface="+mn-ea"/>
                <a:cs typeface="+mn-cs"/>
              </a:rPr>
              <a:t>“I do not have any family to make my health-care decisions. I have lived with kidney disease for 10 years. I want to prepare for a time when dialysis is not working so I made an Advance Directive to provide for refusal of dialysis if I am not able to provide consent and dialysis is prolonging my suffering rather than promoting my health.”</a:t>
            </a:r>
            <a:endParaRPr lang="en-CA" kern="1200" dirty="0">
              <a:solidFill>
                <a:schemeClr val="tx1"/>
              </a:solidFill>
              <a:effectLst/>
              <a:latin typeface="+mn-lt"/>
              <a:ea typeface="+mn-ea"/>
              <a:cs typeface="+mn-cs"/>
            </a:endParaRPr>
          </a:p>
          <a:p>
            <a:r>
              <a:rPr lang="en-CA" b="1" kern="1200" dirty="0">
                <a:solidFill>
                  <a:schemeClr val="tx1"/>
                </a:solidFill>
                <a:effectLst/>
                <a:latin typeface="+mn-lt"/>
                <a:ea typeface="+mn-ea"/>
                <a:cs typeface="+mn-cs"/>
              </a:rPr>
              <a:t> </a:t>
            </a:r>
            <a:endParaRPr lang="en-CA" kern="1200" dirty="0">
              <a:solidFill>
                <a:schemeClr val="tx1"/>
              </a:solidFill>
              <a:effectLst/>
              <a:latin typeface="+mn-lt"/>
              <a:ea typeface="+mn-ea"/>
              <a:cs typeface="+mn-cs"/>
            </a:endParaRPr>
          </a:p>
          <a:p>
            <a:r>
              <a:rPr lang="en-CA" b="1" kern="1200" dirty="0">
                <a:solidFill>
                  <a:schemeClr val="tx1"/>
                </a:solidFill>
                <a:effectLst/>
                <a:latin typeface="+mn-lt"/>
                <a:ea typeface="+mn-ea"/>
                <a:cs typeface="+mn-cs"/>
              </a:rPr>
              <a:t>you have certain instructions you want to be legally binding, or you want to spare your decision maker from making certain decisions.</a:t>
            </a:r>
            <a:r>
              <a:rPr lang="en-CA" b="1" i="1" kern="1200" dirty="0">
                <a:solidFill>
                  <a:schemeClr val="tx1"/>
                </a:solidFill>
                <a:effectLst/>
                <a:latin typeface="+mn-lt"/>
                <a:ea typeface="+mn-ea"/>
                <a:cs typeface="+mn-cs"/>
              </a:rPr>
              <a:t> </a:t>
            </a:r>
            <a:endParaRPr lang="en-CA" kern="1200" dirty="0">
              <a:solidFill>
                <a:schemeClr val="tx1"/>
              </a:solidFill>
              <a:effectLst/>
              <a:latin typeface="+mn-lt"/>
              <a:ea typeface="+mn-ea"/>
              <a:cs typeface="+mn-cs"/>
            </a:endParaRPr>
          </a:p>
          <a:p>
            <a:r>
              <a:rPr lang="en-US" i="1" kern="1200" dirty="0">
                <a:solidFill>
                  <a:schemeClr val="tx1"/>
                </a:solidFill>
                <a:effectLst/>
                <a:latin typeface="+mn-lt"/>
                <a:ea typeface="+mn-ea"/>
                <a:cs typeface="+mn-cs"/>
              </a:rPr>
              <a:t>“I have lung disease and have been on a breathing machine four times. I know I’m not well and have decided that I want to be free of pain but don’t want a breathing machine again. I want the doctor to talk about my care with my friends and family but I don’t want the doctor to ask them to make this </a:t>
            </a:r>
            <a:r>
              <a:rPr lang="en-CA" kern="1200" dirty="0">
                <a:solidFill>
                  <a:schemeClr val="tx1"/>
                </a:solidFill>
                <a:effectLst/>
                <a:latin typeface="+mn-lt"/>
                <a:ea typeface="+mn-ea"/>
                <a:cs typeface="+mn-cs"/>
              </a:rPr>
              <a:t> </a:t>
            </a:r>
            <a:r>
              <a:rPr lang="en-US" i="1" dirty="0"/>
              <a:t>decision for me. It’s not easy but it’s right for me. I’ve decided to make an Advance Directive.”</a:t>
            </a:r>
            <a:endParaRPr lang="en-CA" dirty="0"/>
          </a:p>
          <a:p>
            <a:endParaRPr lang="en-CA" kern="1200" dirty="0">
              <a:solidFill>
                <a:schemeClr val="tx1"/>
              </a:solidFill>
              <a:effectLst/>
              <a:latin typeface="+mn-lt"/>
              <a:ea typeface="+mn-ea"/>
              <a:cs typeface="+mn-cs"/>
            </a:endParaRPr>
          </a:p>
          <a:p>
            <a:pPr lvl="0"/>
            <a:r>
              <a:rPr lang="en-CA" b="1" kern="1200" dirty="0">
                <a:solidFill>
                  <a:srgbClr val="FF0000"/>
                </a:solidFill>
                <a:effectLst/>
                <a:latin typeface="+mn-lt"/>
                <a:ea typeface="+mn-ea"/>
                <a:cs typeface="+mn-cs"/>
              </a:rPr>
              <a:t>Emphasize this:  </a:t>
            </a:r>
            <a:r>
              <a:rPr lang="en-CA" b="1" kern="1200" dirty="0">
                <a:solidFill>
                  <a:schemeClr val="tx1"/>
                </a:solidFill>
                <a:effectLst/>
                <a:latin typeface="+mn-lt"/>
                <a:ea typeface="+mn-ea"/>
                <a:cs typeface="+mn-cs"/>
              </a:rPr>
              <a:t> It is very important to TALK with your health-care provider before making an Advance Directive</a:t>
            </a:r>
            <a:r>
              <a:rPr lang="en-CA" kern="1200" dirty="0">
                <a:solidFill>
                  <a:schemeClr val="tx1"/>
                </a:solidFill>
                <a:effectLst/>
                <a:latin typeface="+mn-lt"/>
                <a:ea typeface="+mn-ea"/>
                <a:cs typeface="+mn-cs"/>
              </a:rPr>
              <a:t> to ensure:</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You understand the treatment options, </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The directive is clear and specific, and </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You understand how what you write would be interpreted.</a:t>
            </a:r>
          </a:p>
          <a:p>
            <a:r>
              <a:rPr lang="en-CA" kern="1200" dirty="0">
                <a:solidFill>
                  <a:schemeClr val="tx1"/>
                </a:solidFill>
                <a:effectLst/>
                <a:latin typeface="+mn-lt"/>
                <a:ea typeface="+mn-ea"/>
                <a:cs typeface="+mn-cs"/>
              </a:rPr>
              <a:t> </a:t>
            </a:r>
          </a:p>
          <a:p>
            <a:endParaRPr lang="en-CA" dirty="0"/>
          </a:p>
          <a:p>
            <a:endParaRPr lang="en-CA" dirty="0"/>
          </a:p>
          <a:p>
            <a:endParaRPr lang="en-CA" dirty="0"/>
          </a:p>
          <a:p>
            <a:endParaRPr lang="en-CA" kern="1200" dirty="0">
              <a:solidFill>
                <a:schemeClr val="tx1"/>
              </a:solidFill>
              <a:effectLst/>
              <a:latin typeface="+mn-lt"/>
              <a:ea typeface="+mn-ea"/>
              <a:cs typeface="+mn-cs"/>
            </a:endParaRPr>
          </a:p>
          <a:p>
            <a:pPr marL="171450" indent="-171450">
              <a:buFont typeface="Arial" panose="020B0604020202020204" pitchFamily="34" charset="0"/>
              <a:buChar char="•"/>
            </a:pPr>
            <a:r>
              <a:rPr lang="en-CA" kern="1200" dirty="0">
                <a:solidFill>
                  <a:schemeClr val="tx1"/>
                </a:solidFill>
                <a:effectLst/>
                <a:latin typeface="+mn-lt"/>
                <a:ea typeface="+mn-ea"/>
                <a:cs typeface="+mn-cs"/>
              </a:rPr>
              <a:t>It’s hard to cover every possible decision in an Advance Directive, so </a:t>
            </a:r>
            <a:r>
              <a:rPr lang="en-CA" b="1" kern="1200" dirty="0">
                <a:solidFill>
                  <a:schemeClr val="tx1"/>
                </a:solidFill>
                <a:effectLst/>
                <a:latin typeface="+mn-lt"/>
                <a:ea typeface="+mn-ea"/>
                <a:cs typeface="+mn-cs"/>
              </a:rPr>
              <a:t>it is still important to have a Representative to be your voice when you are unable to speak for yourself</a:t>
            </a:r>
            <a:r>
              <a:rPr lang="en-CA" kern="1200" dirty="0">
                <a:solidFill>
                  <a:schemeClr val="tx1"/>
                </a:solidFill>
                <a:effectLst/>
                <a:latin typeface="+mn-lt"/>
                <a:ea typeface="+mn-ea"/>
                <a:cs typeface="+mn-cs"/>
              </a:rPr>
              <a:t>. </a:t>
            </a:r>
          </a:p>
          <a:p>
            <a:pPr marL="171450" indent="-171450">
              <a:buFont typeface="Arial" panose="020B0604020202020204" pitchFamily="34" charset="0"/>
              <a:buChar char="•"/>
            </a:pPr>
            <a:r>
              <a:rPr lang="en-CA" kern="1200" dirty="0">
                <a:solidFill>
                  <a:schemeClr val="tx1"/>
                </a:solidFill>
                <a:effectLst/>
                <a:latin typeface="+mn-lt"/>
                <a:ea typeface="+mn-ea"/>
                <a:cs typeface="+mn-cs"/>
              </a:rPr>
              <a:t>Because the Advance Directive is a legal document, </a:t>
            </a:r>
            <a:r>
              <a:rPr lang="en-CA" b="1" kern="1200" dirty="0">
                <a:solidFill>
                  <a:schemeClr val="tx1"/>
                </a:solidFill>
                <a:effectLst/>
                <a:latin typeface="+mn-lt"/>
                <a:ea typeface="+mn-ea"/>
                <a:cs typeface="+mn-cs"/>
              </a:rPr>
              <a:t>your substitute decision maker(s) and health-care providers must honour its instructions</a:t>
            </a:r>
            <a:r>
              <a:rPr lang="en-CA" kern="1200" dirty="0">
                <a:solidFill>
                  <a:schemeClr val="tx1"/>
                </a:solidFill>
                <a:effectLst/>
                <a:latin typeface="+mn-lt"/>
                <a:ea typeface="+mn-ea"/>
                <a:cs typeface="+mn-cs"/>
              </a:rPr>
              <a:t>, as long as what is written is current, relevant and addresses the specific treatment you need at the time. </a:t>
            </a:r>
          </a:p>
          <a:p>
            <a:pPr marL="171450" indent="-171450">
              <a:buFont typeface="Arial" panose="020B0604020202020204" pitchFamily="34" charset="0"/>
              <a:buChar char="•"/>
            </a:pPr>
            <a:r>
              <a:rPr lang="en-CA" kern="1200" dirty="0">
                <a:solidFill>
                  <a:schemeClr val="tx1"/>
                </a:solidFill>
                <a:effectLst/>
                <a:latin typeface="+mn-lt"/>
                <a:ea typeface="+mn-ea"/>
                <a:cs typeface="+mn-cs"/>
              </a:rPr>
              <a:t>Your health-care providers will ask your substitute decision makers to make any treatment decisions that are not clearly specified in your Advance Directive. </a:t>
            </a:r>
          </a:p>
          <a:p>
            <a:endParaRPr lang="en-CA"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If you have both a Representation Agreement and an Advance Directive</a:t>
            </a:r>
            <a:endParaRPr lang="en-CA" b="1"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Your Representative will still be asked about all decisions, unless you state in your Representation Agreement that they should not be asked about decisions covered by your Advance Directive.</a:t>
            </a:r>
            <a:endParaRPr lang="en-CA"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Your Representative should use your Advance Directive to guide them in making decisions on your behalf.</a:t>
            </a:r>
            <a:endParaRPr lang="en-CA"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631986-85C3-3142-8581-C9C502931A89}" type="slidenum">
              <a:rPr lang="en-US" smtClean="0"/>
              <a:t>38</a:t>
            </a:fld>
            <a:endParaRPr lang="en-US"/>
          </a:p>
        </p:txBody>
      </p:sp>
    </p:spTree>
    <p:extLst>
      <p:ext uri="{BB962C8B-B14F-4D97-AF65-F5344CB8AC3E}">
        <p14:creationId xmlns:p14="http://schemas.microsoft.com/office/powerpoint/2010/main" val="85669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r>
              <a:rPr lang="en-CA" sz="1200" b="1" kern="1200">
                <a:solidFill>
                  <a:schemeClr val="tx1"/>
                </a:solidFill>
                <a:effectLst/>
                <a:latin typeface="+mn-lt"/>
                <a:ea typeface="+mn-ea"/>
                <a:cs typeface="+mn-cs"/>
              </a:rPr>
              <a:t>What to include in your Plan?</a:t>
            </a:r>
          </a:p>
          <a:p>
            <a:pPr marL="628650" lvl="1" indent="-171450">
              <a:buFont typeface="Arial" panose="020B0604020202020204" pitchFamily="34" charset="0"/>
              <a:buChar char="•"/>
            </a:pPr>
            <a:r>
              <a:rPr lang="en-CA" sz="1200" b="1" kern="1200">
                <a:solidFill>
                  <a:schemeClr val="tx1"/>
                </a:solidFill>
                <a:effectLst/>
                <a:latin typeface="+mn-lt"/>
                <a:ea typeface="+mn-ea"/>
                <a:cs typeface="+mn-cs"/>
              </a:rPr>
              <a:t>Written record or video/audio recording </a:t>
            </a:r>
            <a:r>
              <a:rPr lang="en-CA" sz="1200" kern="1200">
                <a:solidFill>
                  <a:schemeClr val="tx1"/>
                </a:solidFill>
                <a:effectLst/>
                <a:latin typeface="+mn-lt"/>
                <a:ea typeface="+mn-ea"/>
                <a:cs typeface="+mn-cs"/>
              </a:rPr>
              <a:t>of what matters most to you: your values, beliefs and wishes for health care and personal care;</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A contact list of your eligible Temporary Substitute Decision Makers, with notes about who on the list is ineligible; </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Any legal document(s) you choose to make:</a:t>
            </a:r>
          </a:p>
          <a:p>
            <a:pPr marL="1543050" lvl="3" indent="-171450">
              <a:buFont typeface="Arial" panose="020B0604020202020204" pitchFamily="34" charset="0"/>
              <a:buChar char="•"/>
            </a:pPr>
            <a:r>
              <a:rPr lang="en-CA" sz="1200" kern="1200">
                <a:solidFill>
                  <a:schemeClr val="tx1"/>
                </a:solidFill>
                <a:effectLst/>
                <a:latin typeface="+mn-lt"/>
                <a:ea typeface="+mn-ea"/>
                <a:cs typeface="+mn-cs"/>
              </a:rPr>
              <a:t>a Representation Agreement</a:t>
            </a:r>
          </a:p>
          <a:p>
            <a:pPr marL="1543050" lvl="3" indent="-171450">
              <a:buFont typeface="Arial" panose="020B0604020202020204" pitchFamily="34" charset="0"/>
              <a:buChar char="•"/>
            </a:pPr>
            <a:r>
              <a:rPr lang="en-CA" sz="1200" kern="1200">
                <a:solidFill>
                  <a:schemeClr val="tx1"/>
                </a:solidFill>
                <a:effectLst/>
                <a:latin typeface="+mn-lt"/>
                <a:ea typeface="+mn-ea"/>
                <a:cs typeface="+mn-cs"/>
              </a:rPr>
              <a:t>an Advance Directive</a:t>
            </a:r>
          </a:p>
          <a:p>
            <a:r>
              <a:rPr lang="en-CA"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Remember: having conversations about what matters most with the people you trust is key!</a:t>
            </a:r>
            <a:r>
              <a:rPr lang="en-US" sz="1200" kern="1200">
                <a:solidFill>
                  <a:schemeClr val="tx1"/>
                </a:solidFill>
                <a:effectLst/>
                <a:latin typeface="+mn-lt"/>
                <a:ea typeface="+mn-ea"/>
                <a:cs typeface="+mn-cs"/>
              </a:rPr>
              <a:t> </a:t>
            </a:r>
            <a:endParaRPr lang="en-CA"/>
          </a:p>
          <a:p>
            <a:pPr marL="0" marR="0" indent="0" algn="l" defTabSz="914400" rtl="0" eaLnBrk="0" fontAlgn="base" latinLnBrk="0" hangingPunct="0">
              <a:lnSpc>
                <a:spcPct val="100000"/>
              </a:lnSpc>
              <a:spcBef>
                <a:spcPct val="30000"/>
              </a:spcBef>
              <a:spcAft>
                <a:spcPct val="0"/>
              </a:spcAft>
              <a:buClrTx/>
              <a:buSzTx/>
              <a:buFontTx/>
              <a:buNone/>
              <a:tabLst/>
              <a:defRPr/>
            </a:pPr>
            <a:endParaRPr lang="en-CA"/>
          </a:p>
          <a:p>
            <a:endParaRPr lang="en-CA"/>
          </a:p>
        </p:txBody>
      </p:sp>
      <p:sp>
        <p:nvSpPr>
          <p:cNvPr id="4" name="Slide Number Placeholder 3"/>
          <p:cNvSpPr>
            <a:spLocks noGrp="1"/>
          </p:cNvSpPr>
          <p:nvPr>
            <p:ph type="sldNum" sz="quarter" idx="10"/>
          </p:nvPr>
        </p:nvSpPr>
        <p:spPr/>
        <p:txBody>
          <a:bodyPr/>
          <a:lstStyle/>
          <a:p>
            <a:fld id="{89631986-85C3-3142-8581-C9C502931A89}" type="slidenum">
              <a:rPr lang="en-US" smtClean="0"/>
              <a:t>39</a:t>
            </a:fld>
            <a:endParaRPr lang="en-US"/>
          </a:p>
        </p:txBody>
      </p:sp>
    </p:spTree>
    <p:extLst>
      <p:ext uri="{BB962C8B-B14F-4D97-AF65-F5344CB8AC3E}">
        <p14:creationId xmlns:p14="http://schemas.microsoft.com/office/powerpoint/2010/main" val="117337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Explain what the session will cover:</a:t>
            </a:r>
          </a:p>
          <a:p>
            <a:endParaRPr lang="en-CA" dirty="0"/>
          </a:p>
          <a:p>
            <a:r>
              <a:rPr lang="en-CA" sz="1200" kern="1200" dirty="0">
                <a:solidFill>
                  <a:schemeClr val="tx1"/>
                </a:solidFill>
                <a:effectLst/>
                <a:latin typeface="+mn-lt"/>
                <a:ea typeface="+mn-ea"/>
                <a:cs typeface="+mn-cs"/>
              </a:rPr>
              <a:t>Today’s session is about Advance Care Planning in British Columbia, a process to help you get the kind of health care you want throughout your life.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You will learn:</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the what, why, who, when and how of planning for your care.</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to think about what is important to you. This will help you decide what kind of care fits with your goals, values, and wishes.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the importance of talking to others so they know what matters most to you.</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how to talk to others.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how decisions are made when you aren’t able to make them for yourself.</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how to choose the best person to speak on your behalf if you are not able to speak for yourself.</a:t>
            </a:r>
          </a:p>
          <a:p>
            <a:endParaRPr lang="en-CA" dirty="0"/>
          </a:p>
          <a:p>
            <a:r>
              <a:rPr lang="en-CA" dirty="0"/>
              <a:t>Our emphasis</a:t>
            </a:r>
            <a:r>
              <a:rPr lang="en-CA" baseline="0" dirty="0"/>
              <a:t> today is on the </a:t>
            </a:r>
            <a:r>
              <a:rPr lang="en-CA" b="1" baseline="0" dirty="0"/>
              <a:t>thinking</a:t>
            </a:r>
            <a:r>
              <a:rPr lang="en-CA" baseline="0" dirty="0"/>
              <a:t> and </a:t>
            </a:r>
            <a:r>
              <a:rPr lang="en-CA" b="1" baseline="0" dirty="0"/>
              <a:t>talking — </a:t>
            </a:r>
            <a:r>
              <a:rPr lang="en-CA" baseline="0" dirty="0"/>
              <a:t>then introducing the </a:t>
            </a:r>
            <a:r>
              <a:rPr lang="en-CA" b="1" baseline="0" dirty="0"/>
              <a:t>planning and providing you with resources to support your advance care planning</a:t>
            </a:r>
          </a:p>
          <a:p>
            <a:endParaRPr lang="en-CA" b="1" baseline="0" dirty="0"/>
          </a:p>
          <a:p>
            <a:r>
              <a:rPr lang="en-US" sz="1200" b="1" kern="1200" dirty="0">
                <a:solidFill>
                  <a:schemeClr val="tx1"/>
                </a:solidFill>
                <a:effectLst/>
                <a:latin typeface="+mn-lt"/>
                <a:ea typeface="+mn-ea"/>
                <a:cs typeface="+mn-cs"/>
              </a:rPr>
              <a:t>Please note that the sessions will </a:t>
            </a:r>
            <a:r>
              <a:rPr lang="en-US" sz="1200" b="1" u="sng" kern="1200" dirty="0">
                <a:solidFill>
                  <a:schemeClr val="tx1"/>
                </a:solidFill>
                <a:effectLst/>
                <a:latin typeface="+mn-lt"/>
                <a:ea typeface="+mn-ea"/>
                <a:cs typeface="+mn-cs"/>
              </a:rPr>
              <a:t>not</a:t>
            </a:r>
            <a:r>
              <a:rPr lang="en-US" sz="1200" b="1" kern="1200" dirty="0">
                <a:solidFill>
                  <a:schemeClr val="tx1"/>
                </a:solidFill>
                <a:effectLst/>
                <a:latin typeface="+mn-lt"/>
                <a:ea typeface="+mn-ea"/>
                <a:cs typeface="+mn-cs"/>
              </a:rPr>
              <a:t> cover</a:t>
            </a:r>
            <a:r>
              <a:rPr lang="en-US"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advice specific to your own situation</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assistance with completing an advance care plan or filling out any forms or documents</a:t>
            </a:r>
          </a:p>
          <a:p>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endParaRPr lang="en-CA" b="1" dirty="0"/>
          </a:p>
          <a:p>
            <a:endParaRPr lang="en-CA" dirty="0"/>
          </a:p>
        </p:txBody>
      </p:sp>
      <p:sp>
        <p:nvSpPr>
          <p:cNvPr id="4" name="Slide Number Placeholder 3"/>
          <p:cNvSpPr>
            <a:spLocks noGrp="1"/>
          </p:cNvSpPr>
          <p:nvPr>
            <p:ph type="sldNum" sz="quarter" idx="10"/>
          </p:nvPr>
        </p:nvSpPr>
        <p:spPr/>
        <p:txBody>
          <a:bodyPr/>
          <a:lstStyle/>
          <a:p>
            <a:fld id="{89631986-85C3-3142-8581-C9C502931A89}" type="slidenum">
              <a:rPr lang="en-US" smtClean="0"/>
              <a:t>4</a:t>
            </a:fld>
            <a:endParaRPr lang="en-US"/>
          </a:p>
        </p:txBody>
      </p:sp>
    </p:spTree>
    <p:extLst>
      <p:ext uri="{BB962C8B-B14F-4D97-AF65-F5344CB8AC3E}">
        <p14:creationId xmlns:p14="http://schemas.microsoft.com/office/powerpoint/2010/main" val="2663082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endParaRPr lang="en-CA" sz="900" b="1" kern="1200" dirty="0">
              <a:solidFill>
                <a:schemeClr val="tx1"/>
              </a:solidFill>
              <a:effectLst/>
              <a:latin typeface="+mn-lt"/>
              <a:ea typeface="+mn-ea"/>
              <a:cs typeface="+mn-cs"/>
            </a:endParaRPr>
          </a:p>
          <a:p>
            <a:r>
              <a:rPr lang="en-CA" sz="1200" b="1" i="1" kern="1200" dirty="0">
                <a:solidFill>
                  <a:srgbClr val="FF0000"/>
                </a:solidFill>
                <a:effectLst/>
                <a:latin typeface="+mn-lt"/>
                <a:ea typeface="+mn-ea"/>
                <a:cs typeface="+mn-cs"/>
              </a:rPr>
              <a:t>Facilitator Tip: </a:t>
            </a:r>
            <a:r>
              <a:rPr lang="en-CA" sz="1200" i="1" kern="1200" dirty="0">
                <a:solidFill>
                  <a:srgbClr val="FF0000"/>
                </a:solidFill>
                <a:effectLst/>
                <a:latin typeface="+mn-lt"/>
                <a:ea typeface="+mn-ea"/>
                <a:cs typeface="+mn-cs"/>
              </a:rPr>
              <a:t>Share 2-3 examples of Advance Care Plans to show how different they can be.  The examples used on the slide are Letter from Mom and JKs Advance Care Plan. (see Resources for Facilitators in Appendix C)  </a:t>
            </a:r>
          </a:p>
          <a:p>
            <a:endParaRPr lang="en-CA" sz="1200" i="1" kern="1200" dirty="0">
              <a:solidFill>
                <a:srgbClr val="FF0000"/>
              </a:solidFill>
              <a:effectLst/>
              <a:latin typeface="+mn-lt"/>
              <a:ea typeface="+mn-ea"/>
              <a:cs typeface="+mn-cs"/>
            </a:endParaRPr>
          </a:p>
          <a:p>
            <a:r>
              <a:rPr lang="en-CA" sz="1200" i="1" kern="1200" dirty="0">
                <a:solidFill>
                  <a:srgbClr val="FF0000"/>
                </a:solidFill>
                <a:effectLst/>
                <a:latin typeface="+mn-lt"/>
                <a:ea typeface="+mn-ea"/>
                <a:cs typeface="+mn-cs"/>
              </a:rPr>
              <a:t>Participants will not be able to read these plans from the slide – read parts of each out loud so that participants get a sense of the different approaches.  Let </a:t>
            </a:r>
            <a:r>
              <a:rPr lang="en-CA" sz="1200" i="1" kern="1200" dirty="0" err="1">
                <a:solidFill>
                  <a:srgbClr val="FF0000"/>
                </a:solidFill>
                <a:effectLst/>
                <a:latin typeface="+mn-lt"/>
                <a:ea typeface="+mn-ea"/>
                <a:cs typeface="+mn-cs"/>
              </a:rPr>
              <a:t>particpants</a:t>
            </a:r>
            <a:r>
              <a:rPr lang="en-CA" sz="1200" i="1" kern="1200" dirty="0">
                <a:solidFill>
                  <a:srgbClr val="FF0000"/>
                </a:solidFill>
                <a:effectLst/>
                <a:latin typeface="+mn-lt"/>
                <a:ea typeface="+mn-ea"/>
                <a:cs typeface="+mn-cs"/>
              </a:rPr>
              <a:t> know that they will have access to these examples at the end of the session.</a:t>
            </a:r>
          </a:p>
          <a:p>
            <a:endParaRPr lang="en-CA" dirty="0"/>
          </a:p>
        </p:txBody>
      </p:sp>
      <p:sp>
        <p:nvSpPr>
          <p:cNvPr id="4" name="Slide Number Placeholder 3"/>
          <p:cNvSpPr>
            <a:spLocks noGrp="1"/>
          </p:cNvSpPr>
          <p:nvPr>
            <p:ph type="sldNum" sz="quarter" idx="5"/>
          </p:nvPr>
        </p:nvSpPr>
        <p:spPr/>
        <p:txBody>
          <a:bodyPr/>
          <a:lstStyle/>
          <a:p>
            <a:fld id="{89631986-85C3-3142-8581-C9C502931A89}" type="slidenum">
              <a:rPr lang="en-US" smtClean="0"/>
              <a:t>40</a:t>
            </a:fld>
            <a:endParaRPr lang="en-US"/>
          </a:p>
        </p:txBody>
      </p:sp>
    </p:spTree>
    <p:extLst>
      <p:ext uri="{BB962C8B-B14F-4D97-AF65-F5344CB8AC3E}">
        <p14:creationId xmlns:p14="http://schemas.microsoft.com/office/powerpoint/2010/main" val="3830975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lvl="0"/>
            <a:r>
              <a:rPr lang="en-US" sz="1200" b="1" kern="1200">
                <a:solidFill>
                  <a:schemeClr val="tx1"/>
                </a:solidFill>
                <a:effectLst/>
                <a:latin typeface="+mn-lt"/>
                <a:ea typeface="+mn-ea"/>
                <a:cs typeface="+mn-cs"/>
              </a:rPr>
              <a:t>Explain what to do with an Advance Care Plan</a:t>
            </a:r>
            <a:endParaRPr lang="en-CA" sz="1200" b="1" kern="1200">
              <a:solidFill>
                <a:schemeClr val="tx1"/>
              </a:solidFill>
              <a:effectLst/>
              <a:latin typeface="+mn-lt"/>
              <a:ea typeface="+mn-ea"/>
              <a:cs typeface="+mn-cs"/>
            </a:endParaRPr>
          </a:p>
          <a:p>
            <a:pPr lvl="0"/>
            <a:endParaRPr lang="en-CA" sz="1200" kern="120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a:solidFill>
                  <a:schemeClr val="tx1"/>
                </a:solidFill>
                <a:effectLst/>
                <a:latin typeface="+mn-lt"/>
                <a:ea typeface="+mn-ea"/>
                <a:cs typeface="+mn-cs"/>
              </a:rPr>
              <a:t>Keep all documents together in a safe place where it can easily be found if needed. Be sure to tell your family where this is.</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First responders know to check on or near the fridge for health-care planning documents</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Share copies with your Substitute Decision Maker, close family and health-care provider(s).</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Bring the documents with you if you go to hospital.</a:t>
            </a:r>
          </a:p>
          <a:p>
            <a:endParaRPr lang="en-CA"/>
          </a:p>
        </p:txBody>
      </p:sp>
      <p:sp>
        <p:nvSpPr>
          <p:cNvPr id="4" name="Slide Number Placeholder 3"/>
          <p:cNvSpPr>
            <a:spLocks noGrp="1"/>
          </p:cNvSpPr>
          <p:nvPr>
            <p:ph type="sldNum" sz="quarter" idx="10"/>
          </p:nvPr>
        </p:nvSpPr>
        <p:spPr/>
        <p:txBody>
          <a:bodyPr/>
          <a:lstStyle/>
          <a:p>
            <a:fld id="{89631986-85C3-3142-8581-C9C502931A89}" type="slidenum">
              <a:rPr lang="en-US" smtClean="0"/>
              <a:t>41</a:t>
            </a:fld>
            <a:endParaRPr lang="en-US"/>
          </a:p>
        </p:txBody>
      </p:sp>
    </p:spTree>
    <p:extLst>
      <p:ext uri="{BB962C8B-B14F-4D97-AF65-F5344CB8AC3E}">
        <p14:creationId xmlns:p14="http://schemas.microsoft.com/office/powerpoint/2010/main" val="2339247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685800"/>
            <a:ext cx="4064000" cy="2286000"/>
          </a:xfrm>
        </p:spPr>
      </p:sp>
      <p:sp>
        <p:nvSpPr>
          <p:cNvPr id="3" name="Notes Placeholder 2"/>
          <p:cNvSpPr>
            <a:spLocks noGrp="1"/>
          </p:cNvSpPr>
          <p:nvPr>
            <p:ph type="body" idx="1"/>
          </p:nvPr>
        </p:nvSpPr>
        <p:spPr>
          <a:xfrm>
            <a:off x="581024" y="3191167"/>
            <a:ext cx="5695951" cy="5638800"/>
          </a:xfrm>
        </p:spPr>
        <p:txBody>
          <a:bodyPr/>
          <a:lstStyle/>
          <a:p>
            <a:pPr lvl="0"/>
            <a:r>
              <a:rPr lang="en-CA" b="1" kern="1200" dirty="0">
                <a:solidFill>
                  <a:schemeClr val="tx1"/>
                </a:solidFill>
                <a:effectLst/>
                <a:latin typeface="+mn-lt"/>
                <a:ea typeface="+mn-ea"/>
                <a:cs typeface="+mn-cs"/>
              </a:rPr>
              <a:t>Emphasize that Advance Care Planning is not a one-time thing</a:t>
            </a:r>
          </a:p>
          <a:p>
            <a:pPr lvl="0"/>
            <a:r>
              <a:rPr lang="en-CA" b="1" kern="1200" dirty="0">
                <a:solidFill>
                  <a:schemeClr val="tx1"/>
                </a:solidFill>
                <a:effectLst/>
                <a:latin typeface="+mn-lt"/>
                <a:ea typeface="+mn-ea"/>
                <a:cs typeface="+mn-cs"/>
              </a:rPr>
              <a:t>Explain the importance of reviewing your Advance Care Planning</a:t>
            </a:r>
          </a:p>
          <a:p>
            <a:r>
              <a:rPr lang="en-CA" i="1" kern="1200" dirty="0">
                <a:solidFill>
                  <a:schemeClr val="tx1"/>
                </a:solidFill>
                <a:effectLst/>
                <a:latin typeface="+mn-lt"/>
                <a:ea typeface="+mn-ea"/>
                <a:cs typeface="+mn-cs"/>
              </a:rPr>
              <a:t> </a:t>
            </a:r>
            <a:endParaRPr lang="en-CA" kern="1200" dirty="0">
              <a:solidFill>
                <a:schemeClr val="tx1"/>
              </a:solidFill>
              <a:effectLst/>
              <a:latin typeface="+mn-lt"/>
              <a:ea typeface="+mn-ea"/>
              <a:cs typeface="+mn-cs"/>
            </a:endParaRPr>
          </a:p>
          <a:p>
            <a:r>
              <a:rPr lang="en-CA" b="1" kern="1200" dirty="0">
                <a:solidFill>
                  <a:schemeClr val="tx1"/>
                </a:solidFill>
                <a:effectLst/>
                <a:latin typeface="+mn-lt"/>
                <a:ea typeface="+mn-ea"/>
                <a:cs typeface="+mn-cs"/>
              </a:rPr>
              <a:t>Why?</a:t>
            </a:r>
          </a:p>
          <a:p>
            <a:pPr marL="171450" lvl="0" indent="-171450">
              <a:buFont typeface="Arial" panose="020B0604020202020204" pitchFamily="34" charset="0"/>
              <a:buChar char="•"/>
            </a:pPr>
            <a:r>
              <a:rPr lang="en-CA" kern="1200" dirty="0">
                <a:solidFill>
                  <a:schemeClr val="tx1"/>
                </a:solidFill>
                <a:effectLst/>
                <a:latin typeface="+mn-lt"/>
                <a:ea typeface="+mn-ea"/>
                <a:cs typeface="+mn-cs"/>
              </a:rPr>
              <a:t>Our health, our illnesses, and our treatment choices change over time.</a:t>
            </a:r>
          </a:p>
          <a:p>
            <a:pPr marL="171450" lvl="0" indent="-171450">
              <a:buFont typeface="Arial" panose="020B0604020202020204" pitchFamily="34" charset="0"/>
              <a:buChar char="•"/>
            </a:pPr>
            <a:r>
              <a:rPr lang="en-CA" kern="1200" dirty="0">
                <a:solidFill>
                  <a:schemeClr val="tx1"/>
                </a:solidFill>
                <a:effectLst/>
                <a:latin typeface="+mn-lt"/>
                <a:ea typeface="+mn-ea"/>
                <a:cs typeface="+mn-cs"/>
              </a:rPr>
              <a:t>As our health changes, so do our decisions about what we consider to </a:t>
            </a:r>
          </a:p>
          <a:p>
            <a:pPr lvl="1"/>
            <a:r>
              <a:rPr lang="en-CA" kern="1200" dirty="0">
                <a:solidFill>
                  <a:schemeClr val="tx1"/>
                </a:solidFill>
                <a:effectLst/>
                <a:latin typeface="+mn-lt"/>
                <a:ea typeface="+mn-ea"/>
                <a:cs typeface="+mn-cs"/>
              </a:rPr>
              <a:t>be tolerable and intolerable. </a:t>
            </a:r>
          </a:p>
          <a:p>
            <a:pPr marL="171450" lvl="0" indent="-171450">
              <a:buFont typeface="Arial" panose="020B0604020202020204" pitchFamily="34" charset="0"/>
              <a:buChar char="•"/>
            </a:pPr>
            <a:r>
              <a:rPr lang="en-CA" kern="1200" dirty="0">
                <a:solidFill>
                  <a:schemeClr val="tx1"/>
                </a:solidFill>
                <a:effectLst/>
                <a:latin typeface="+mn-lt"/>
                <a:ea typeface="+mn-ea"/>
                <a:cs typeface="+mn-cs"/>
              </a:rPr>
              <a:t>What might seem like an intolerable quality of life when we look down </a:t>
            </a:r>
          </a:p>
          <a:p>
            <a:pPr lvl="1"/>
            <a:r>
              <a:rPr lang="en-CA" kern="1200" dirty="0">
                <a:solidFill>
                  <a:schemeClr val="tx1"/>
                </a:solidFill>
                <a:effectLst/>
                <a:latin typeface="+mn-lt"/>
                <a:ea typeface="+mn-ea"/>
                <a:cs typeface="+mn-cs"/>
              </a:rPr>
              <a:t>the road, may look more tolerable when we get there. </a:t>
            </a:r>
          </a:p>
          <a:p>
            <a:pPr marL="171450" lvl="0" indent="-171450">
              <a:buFont typeface="Arial" panose="020B0604020202020204" pitchFamily="34" charset="0"/>
              <a:buChar char="•"/>
            </a:pPr>
            <a:r>
              <a:rPr lang="en-CA" kern="1200" dirty="0">
                <a:solidFill>
                  <a:schemeClr val="tx1"/>
                </a:solidFill>
                <a:effectLst/>
                <a:latin typeface="+mn-lt"/>
                <a:ea typeface="+mn-ea"/>
                <a:cs typeface="+mn-cs"/>
              </a:rPr>
              <a:t>It’s necessary to keep thinking about what is important to you based on your current health and life situation, and share your thoughts with the people closest to you. </a:t>
            </a:r>
          </a:p>
          <a:p>
            <a:pPr marL="171450" lvl="0" indent="-171450">
              <a:buFont typeface="Arial" panose="020B0604020202020204" pitchFamily="34" charset="0"/>
              <a:buChar char="•"/>
            </a:pPr>
            <a:r>
              <a:rPr lang="en-CA" kern="1200" dirty="0">
                <a:solidFill>
                  <a:schemeClr val="tx1"/>
                </a:solidFill>
                <a:effectLst/>
                <a:latin typeface="+mn-lt"/>
                <a:ea typeface="+mn-ea"/>
                <a:cs typeface="+mn-cs"/>
              </a:rPr>
              <a:t>As your health and life circumstances change, you may want to document your wishes using legal documents, such as Advance Directives or Representation Agreements.</a:t>
            </a:r>
          </a:p>
          <a:p>
            <a:pPr marL="171450" lvl="0" indent="-171450">
              <a:buFont typeface="Arial" panose="020B0604020202020204" pitchFamily="34" charset="0"/>
              <a:buChar char="•"/>
            </a:pPr>
            <a:r>
              <a:rPr lang="en-CA" kern="1200" dirty="0">
                <a:solidFill>
                  <a:schemeClr val="tx1"/>
                </a:solidFill>
                <a:effectLst/>
                <a:latin typeface="+mn-lt"/>
                <a:ea typeface="+mn-ea"/>
                <a:cs typeface="+mn-cs"/>
              </a:rPr>
              <a:t>If your relationship with your chosen Substitute Decision Maker changes, you may wish to choose someone else.</a:t>
            </a:r>
          </a:p>
          <a:p>
            <a:r>
              <a:rPr lang="en-US" kern="1200" dirty="0">
                <a:solidFill>
                  <a:schemeClr val="tx1"/>
                </a:solidFill>
                <a:effectLst/>
                <a:latin typeface="+mn-lt"/>
                <a:ea typeface="+mn-ea"/>
                <a:cs typeface="+mn-cs"/>
              </a:rPr>
              <a:t> </a:t>
            </a:r>
            <a:endParaRPr lang="en-CA" kern="1200" dirty="0">
              <a:solidFill>
                <a:schemeClr val="tx1"/>
              </a:solidFill>
              <a:effectLst/>
              <a:latin typeface="+mn-lt"/>
              <a:ea typeface="+mn-ea"/>
              <a:cs typeface="+mn-cs"/>
            </a:endParaRPr>
          </a:p>
          <a:p>
            <a:r>
              <a:rPr lang="en-CA" b="1" kern="1200" dirty="0">
                <a:solidFill>
                  <a:schemeClr val="tx1"/>
                </a:solidFill>
                <a:effectLst/>
                <a:latin typeface="+mn-lt"/>
                <a:ea typeface="+mn-ea"/>
                <a:cs typeface="+mn-cs"/>
              </a:rPr>
              <a:t>When?  </a:t>
            </a:r>
          </a:p>
          <a:p>
            <a:r>
              <a:rPr lang="en-CA" b="0" kern="1200" dirty="0">
                <a:solidFill>
                  <a:schemeClr val="tx1"/>
                </a:solidFill>
                <a:effectLst/>
                <a:latin typeface="+mn-lt"/>
                <a:ea typeface="+mn-ea"/>
                <a:cs typeface="+mn-cs"/>
              </a:rPr>
              <a:t>It’s recommended to review your Advance Care Plan and all accompanying legal documents at least once a year. You should also review your Advance Care Plan:</a:t>
            </a:r>
            <a:endParaRPr lang="en-CA"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kern="1200" dirty="0">
                <a:solidFill>
                  <a:schemeClr val="tx1"/>
                </a:solidFill>
                <a:effectLst/>
                <a:latin typeface="+mn-lt"/>
                <a:ea typeface="+mn-ea"/>
                <a:cs typeface="+mn-cs"/>
              </a:rPr>
              <a:t>When there is a change in your health (for example, new diagnosis of a serious illness, decline in health).</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If your life circumstances change (for example, if you move).</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If your relationship with your Substitute Decision Maker changes (for example, you get married divorced, or widowed).</a:t>
            </a:r>
          </a:p>
          <a:p>
            <a:endParaRPr lang="en-CA" b="1" kern="1200" dirty="0">
              <a:solidFill>
                <a:schemeClr val="tx1"/>
              </a:solidFill>
              <a:effectLst/>
              <a:latin typeface="+mn-lt"/>
              <a:ea typeface="+mn-ea"/>
              <a:cs typeface="+mn-cs"/>
            </a:endParaRPr>
          </a:p>
          <a:p>
            <a:r>
              <a:rPr lang="en-CA" b="1" kern="1200" dirty="0">
                <a:solidFill>
                  <a:schemeClr val="tx1"/>
                </a:solidFill>
                <a:effectLst/>
                <a:latin typeface="+mn-lt"/>
                <a:ea typeface="+mn-ea"/>
                <a:cs typeface="+mn-cs"/>
              </a:rPr>
              <a:t>How?</a:t>
            </a:r>
          </a:p>
          <a:p>
            <a:r>
              <a:rPr lang="en-CA" i="1" u="sng" kern="1200" dirty="0">
                <a:solidFill>
                  <a:schemeClr val="tx1"/>
                </a:solidFill>
                <a:effectLst/>
                <a:latin typeface="+mn-lt"/>
                <a:ea typeface="+mn-ea"/>
                <a:cs typeface="+mn-cs"/>
              </a:rPr>
              <a:t>Think  </a:t>
            </a:r>
            <a:r>
              <a:rPr lang="en-CA" kern="1200" dirty="0">
                <a:solidFill>
                  <a:schemeClr val="tx1"/>
                </a:solidFill>
                <a:effectLst/>
                <a:latin typeface="+mn-lt"/>
                <a:ea typeface="+mn-ea"/>
                <a:cs typeface="+mn-cs"/>
              </a:rPr>
              <a:t>Revisit the same questions as before, in light of any new circumstances. See whether your thoughts have changed.</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THINK again about what matters most to you</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THINK again about who could make decisions for you if you cannot</a:t>
            </a:r>
          </a:p>
          <a:p>
            <a:pPr marL="628650" lvl="1" indent="-171450">
              <a:buFont typeface="Arial" panose="020B0604020202020204" pitchFamily="34" charset="0"/>
              <a:buChar char="•"/>
            </a:pPr>
            <a:endParaRPr lang="en-CA" dirty="0"/>
          </a:p>
          <a:p>
            <a:pPr marL="628650" lvl="1" indent="-171450">
              <a:buFont typeface="Arial" panose="020B0604020202020204" pitchFamily="34" charset="0"/>
              <a:buChar char="•"/>
            </a:pPr>
            <a:endParaRPr lang="en-CA"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CA" kern="1200" dirty="0">
              <a:solidFill>
                <a:schemeClr val="tx1"/>
              </a:solidFill>
              <a:effectLst/>
              <a:latin typeface="+mn-lt"/>
              <a:ea typeface="+mn-ea"/>
              <a:cs typeface="+mn-cs"/>
            </a:endParaRPr>
          </a:p>
          <a:p>
            <a:endParaRPr lang="en-CA" i="1" u="sng" kern="1200" dirty="0">
              <a:solidFill>
                <a:schemeClr val="tx1"/>
              </a:solidFill>
              <a:effectLst/>
              <a:latin typeface="+mn-lt"/>
              <a:ea typeface="+mn-ea"/>
              <a:cs typeface="+mn-cs"/>
            </a:endParaRPr>
          </a:p>
          <a:p>
            <a:r>
              <a:rPr lang="en-CA" i="1" u="sng" kern="1200" dirty="0">
                <a:solidFill>
                  <a:schemeClr val="tx1"/>
                </a:solidFill>
                <a:effectLst/>
                <a:latin typeface="+mn-lt"/>
                <a:ea typeface="+mn-ea"/>
                <a:cs typeface="+mn-cs"/>
              </a:rPr>
              <a:t>Talk   </a:t>
            </a:r>
            <a:r>
              <a:rPr lang="en-CA" kern="1200" dirty="0">
                <a:solidFill>
                  <a:schemeClr val="tx1"/>
                </a:solidFill>
                <a:effectLst/>
                <a:latin typeface="+mn-lt"/>
                <a:ea typeface="+mn-ea"/>
                <a:cs typeface="+mn-cs"/>
              </a:rPr>
              <a:t>If your wishes have changed:</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TALK to the people you trust, including your Representative(s) and any Alternate Representative(s) if you have them.</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TALK to your health-care providers.</a:t>
            </a:r>
          </a:p>
          <a:p>
            <a:r>
              <a:rPr lang="en-CA" kern="1200" dirty="0">
                <a:solidFill>
                  <a:schemeClr val="tx1"/>
                </a:solidFill>
                <a:effectLst/>
                <a:latin typeface="+mn-lt"/>
                <a:ea typeface="+mn-ea"/>
                <a:cs typeface="+mn-cs"/>
              </a:rPr>
              <a:t>If nothing has changed:</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Remind the people you trust, including your Representative(s) and Alternate Representative(s) if you have them.</a:t>
            </a:r>
          </a:p>
          <a:p>
            <a:pPr marL="628650" lvl="1" indent="-171450">
              <a:buFont typeface="Arial" panose="020B0604020202020204" pitchFamily="34" charset="0"/>
              <a:buChar char="•"/>
            </a:pPr>
            <a:r>
              <a:rPr lang="en-CA" kern="1200" dirty="0">
                <a:solidFill>
                  <a:schemeClr val="tx1"/>
                </a:solidFill>
                <a:effectLst/>
                <a:latin typeface="+mn-lt"/>
                <a:ea typeface="+mn-ea"/>
                <a:cs typeface="+mn-cs"/>
              </a:rPr>
              <a:t>Review with the people you trust where your most up-to-date Advance Care Plan is located. </a:t>
            </a:r>
          </a:p>
          <a:p>
            <a:endParaRPr lang="en-CA" i="1" u="sng" kern="1200" dirty="0">
              <a:solidFill>
                <a:schemeClr val="tx1"/>
              </a:solidFill>
              <a:effectLst/>
              <a:latin typeface="+mn-lt"/>
              <a:ea typeface="+mn-ea"/>
              <a:cs typeface="+mn-cs"/>
            </a:endParaRPr>
          </a:p>
          <a:p>
            <a:r>
              <a:rPr lang="en-CA" i="1" u="sng" kern="1200" dirty="0">
                <a:solidFill>
                  <a:schemeClr val="tx1"/>
                </a:solidFill>
                <a:effectLst/>
                <a:latin typeface="+mn-lt"/>
                <a:ea typeface="+mn-ea"/>
                <a:cs typeface="+mn-cs"/>
              </a:rPr>
              <a:t>Plan  </a:t>
            </a:r>
          </a:p>
          <a:p>
            <a:r>
              <a:rPr lang="en-CA" kern="1200" dirty="0">
                <a:solidFill>
                  <a:schemeClr val="tx1"/>
                </a:solidFill>
                <a:effectLst/>
                <a:latin typeface="+mn-lt"/>
                <a:ea typeface="+mn-ea"/>
                <a:cs typeface="+mn-cs"/>
              </a:rPr>
              <a:t>If you would like to make changes to any of your Advance Care Planning records and documents, do not make changes to the original copy. There are specific requirements for making changes to Representation Agreements and Advance Directives. </a:t>
            </a:r>
          </a:p>
          <a:p>
            <a:endParaRPr lang="en-CA" kern="1200" dirty="0">
              <a:solidFill>
                <a:schemeClr val="tx1"/>
              </a:solidFill>
              <a:effectLst/>
              <a:latin typeface="+mn-lt"/>
              <a:ea typeface="+mn-ea"/>
              <a:cs typeface="+mn-cs"/>
            </a:endParaRPr>
          </a:p>
          <a:p>
            <a:r>
              <a:rPr lang="en-CA" kern="1200" dirty="0">
                <a:solidFill>
                  <a:schemeClr val="tx1"/>
                </a:solidFill>
                <a:effectLst/>
                <a:latin typeface="+mn-lt"/>
                <a:ea typeface="+mn-ea"/>
                <a:cs typeface="+mn-cs"/>
              </a:rPr>
              <a:t>If you update any documents, make sure to give copies to anyone who had copies of the old documents. Ask them to destroy copies of the old documents.</a:t>
            </a:r>
          </a:p>
          <a:p>
            <a:endParaRPr lang="en-CA" kern="1200" dirty="0">
              <a:solidFill>
                <a:schemeClr val="tx1"/>
              </a:solidFill>
              <a:effectLst/>
              <a:latin typeface="+mn-lt"/>
              <a:ea typeface="+mn-ea"/>
              <a:cs typeface="+mn-cs"/>
            </a:endParaRPr>
          </a:p>
          <a:p>
            <a:r>
              <a:rPr lang="en-CA" i="1" kern="1200" dirty="0">
                <a:solidFill>
                  <a:schemeClr val="tx1"/>
                </a:solidFill>
                <a:effectLst/>
                <a:latin typeface="+mn-lt"/>
                <a:ea typeface="+mn-ea"/>
                <a:cs typeface="+mn-cs"/>
              </a:rPr>
              <a:t>These additional notes for facilitators are included in case you are asked </a:t>
            </a:r>
            <a:r>
              <a:rPr lang="en-CA" i="1" kern="1200">
                <a:solidFill>
                  <a:schemeClr val="tx1"/>
                </a:solidFill>
                <a:effectLst/>
                <a:latin typeface="+mn-lt"/>
                <a:ea typeface="+mn-ea"/>
                <a:cs typeface="+mn-cs"/>
              </a:rPr>
              <a:t>a question:</a:t>
            </a:r>
            <a:endParaRPr lang="en-CA"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b="1" i="1" kern="1200" dirty="0">
                <a:solidFill>
                  <a:schemeClr val="tx1"/>
                </a:solidFill>
                <a:effectLst/>
                <a:latin typeface="+mn-lt"/>
                <a:ea typeface="+mn-ea"/>
                <a:cs typeface="+mn-cs"/>
              </a:rPr>
              <a:t>Documents of what matters most to you:</a:t>
            </a:r>
            <a:r>
              <a:rPr lang="en-CA" i="1" kern="1200" dirty="0">
                <a:solidFill>
                  <a:schemeClr val="tx1"/>
                </a:solidFill>
                <a:effectLst/>
                <a:latin typeface="+mn-lt"/>
                <a:ea typeface="+mn-ea"/>
                <a:cs typeface="+mn-cs"/>
              </a:rPr>
              <a:t> record any changes after talking to people you trust, including your Representative(s) and Alternate Representative(s) if you have them.</a:t>
            </a:r>
          </a:p>
          <a:p>
            <a:pPr marL="628650" lvl="1" indent="-171450">
              <a:buFont typeface="Arial" panose="020B0604020202020204" pitchFamily="34" charset="0"/>
              <a:buChar char="•"/>
            </a:pPr>
            <a:r>
              <a:rPr lang="en-CA" b="1" i="1" kern="1200" dirty="0">
                <a:solidFill>
                  <a:schemeClr val="tx1"/>
                </a:solidFill>
                <a:effectLst/>
                <a:latin typeface="+mn-lt"/>
                <a:ea typeface="+mn-ea"/>
                <a:cs typeface="+mn-cs"/>
              </a:rPr>
              <a:t>Legal Documents: Representation Agreement:</a:t>
            </a:r>
            <a:r>
              <a:rPr lang="en-CA" i="1" kern="1200" dirty="0">
                <a:solidFill>
                  <a:schemeClr val="tx1"/>
                </a:solidFill>
                <a:effectLst/>
                <a:latin typeface="+mn-lt"/>
                <a:ea typeface="+mn-ea"/>
                <a:cs typeface="+mn-cs"/>
              </a:rPr>
              <a:t> </a:t>
            </a:r>
          </a:p>
          <a:p>
            <a:pPr marL="1085850" lvl="2" indent="-171450">
              <a:buFont typeface="Arial" panose="020B0604020202020204" pitchFamily="34" charset="0"/>
              <a:buChar char="•"/>
            </a:pPr>
            <a:r>
              <a:rPr lang="en-CA" i="1" kern="1200" dirty="0">
                <a:solidFill>
                  <a:schemeClr val="tx1"/>
                </a:solidFill>
                <a:effectLst/>
                <a:latin typeface="+mn-lt"/>
                <a:ea typeface="+mn-ea"/>
                <a:cs typeface="+mn-cs"/>
              </a:rPr>
              <a:t>You can end your Representation Agreement by writing a notice of revocation. This must be signed and dated. You need to give a copy to your Representative(s), and any Alternate Representatives. </a:t>
            </a:r>
          </a:p>
          <a:p>
            <a:pPr marL="1085850" lvl="2" indent="-171450">
              <a:buFont typeface="Arial" panose="020B0604020202020204" pitchFamily="34" charset="0"/>
              <a:buChar char="•"/>
            </a:pPr>
            <a:r>
              <a:rPr lang="en-CA" i="1" kern="1200" dirty="0">
                <a:solidFill>
                  <a:schemeClr val="tx1"/>
                </a:solidFill>
                <a:effectLst/>
                <a:latin typeface="+mn-lt"/>
                <a:ea typeface="+mn-ea"/>
                <a:cs typeface="+mn-cs"/>
              </a:rPr>
              <a:t>If you make a new Representation Agreement you should refer to the old agreement in the new one stating that it’s revoked. This will provide certainty who has authority to act for you. For example, “I have revoked my prior representation agreement dated______.”</a:t>
            </a:r>
          </a:p>
          <a:p>
            <a:pPr marL="628650" lvl="1" indent="-171450">
              <a:buFont typeface="Arial" panose="020B0604020202020204" pitchFamily="34" charset="0"/>
              <a:buChar char="•"/>
            </a:pPr>
            <a:r>
              <a:rPr lang="en-CA" b="1" i="1" kern="1200" dirty="0">
                <a:solidFill>
                  <a:schemeClr val="tx1"/>
                </a:solidFill>
                <a:effectLst/>
                <a:latin typeface="+mn-lt"/>
                <a:ea typeface="+mn-ea"/>
                <a:cs typeface="+mn-cs"/>
              </a:rPr>
              <a:t>Advance Directive: </a:t>
            </a:r>
            <a:endParaRPr lang="en-CA" i="1" kern="1200" dirty="0">
              <a:solidFill>
                <a:schemeClr val="tx1"/>
              </a:solidFill>
              <a:effectLst/>
              <a:latin typeface="+mn-lt"/>
              <a:ea typeface="+mn-ea"/>
              <a:cs typeface="+mn-cs"/>
            </a:endParaRPr>
          </a:p>
          <a:p>
            <a:pPr marL="1085850" lvl="2" indent="-171450">
              <a:buFont typeface="Arial" panose="020B0604020202020204" pitchFamily="34" charset="0"/>
              <a:buChar char="•"/>
            </a:pPr>
            <a:r>
              <a:rPr lang="en-CA" i="1" kern="1200" dirty="0">
                <a:solidFill>
                  <a:schemeClr val="tx1"/>
                </a:solidFill>
                <a:effectLst/>
                <a:latin typeface="+mn-lt"/>
                <a:ea typeface="+mn-ea"/>
                <a:cs typeface="+mn-cs"/>
              </a:rPr>
              <a:t>It’s best to put in writing that you intend to revoke the Advance Directive. You can write this in a new advance directive, or in a separate document. However, you can revoke your Advance Directive by destroying it with the intention of revoking it.</a:t>
            </a:r>
          </a:p>
          <a:p>
            <a:endParaRPr lang="en-CA" dirty="0"/>
          </a:p>
        </p:txBody>
      </p:sp>
      <p:sp>
        <p:nvSpPr>
          <p:cNvPr id="4" name="Slide Number Placeholder 3"/>
          <p:cNvSpPr>
            <a:spLocks noGrp="1"/>
          </p:cNvSpPr>
          <p:nvPr>
            <p:ph type="sldNum" sz="quarter" idx="10"/>
          </p:nvPr>
        </p:nvSpPr>
        <p:spPr/>
        <p:txBody>
          <a:bodyPr/>
          <a:lstStyle/>
          <a:p>
            <a:fld id="{89631986-85C3-3142-8581-C9C502931A89}" type="slidenum">
              <a:rPr lang="en-US" smtClean="0"/>
              <a:t>42</a:t>
            </a:fld>
            <a:endParaRPr lang="en-US"/>
          </a:p>
        </p:txBody>
      </p:sp>
    </p:spTree>
    <p:extLst>
      <p:ext uri="{BB962C8B-B14F-4D97-AF65-F5344CB8AC3E}">
        <p14:creationId xmlns:p14="http://schemas.microsoft.com/office/powerpoint/2010/main" val="3976023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lvl="0"/>
            <a:r>
              <a:rPr lang="en-CA" sz="1200" b="1" kern="1200">
                <a:solidFill>
                  <a:schemeClr val="tx1"/>
                </a:solidFill>
                <a:effectLst/>
                <a:latin typeface="+mn-lt"/>
                <a:ea typeface="+mn-ea"/>
                <a:cs typeface="+mn-cs"/>
              </a:rPr>
              <a:t>Summarize the key messages about Advance Care Planning (continued on next 2 slides):</a:t>
            </a:r>
          </a:p>
          <a:p>
            <a:pPr lvl="0"/>
            <a:endParaRPr lang="en-CA" sz="1200" b="1" kern="120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Advance Care Planning is a part of life planning</a:t>
            </a:r>
            <a:r>
              <a:rPr lang="en-CA" sz="1200" kern="1200">
                <a:solidFill>
                  <a:schemeClr val="tx1"/>
                </a:solidFill>
                <a:effectLst/>
                <a:latin typeface="+mn-lt"/>
                <a:ea typeface="+mn-ea"/>
                <a:cs typeface="+mn-cs"/>
              </a:rPr>
              <a:t>. It is for every adult and not just for people who are old or sick.</a:t>
            </a:r>
          </a:p>
          <a:p>
            <a:pPr lvl="0"/>
            <a:r>
              <a:rPr lang="en-CA" sz="1200" b="1" kern="1200">
                <a:solidFill>
                  <a:schemeClr val="tx1"/>
                </a:solidFill>
                <a:effectLst/>
                <a:latin typeface="+mn-lt"/>
                <a:ea typeface="+mn-ea"/>
                <a:cs typeface="+mn-cs"/>
              </a:rPr>
              <a:t>The sooner you start your Advance Care Planning, the better! </a:t>
            </a:r>
            <a:endParaRPr lang="en-CA" sz="1200" kern="120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Advance Care Planning is voluntary.</a:t>
            </a:r>
            <a:r>
              <a:rPr lang="en-CA" sz="1200" kern="1200">
                <a:solidFill>
                  <a:schemeClr val="tx1"/>
                </a:solidFill>
                <a:effectLst/>
                <a:latin typeface="+mn-lt"/>
                <a:ea typeface="+mn-ea"/>
                <a:cs typeface="+mn-cs"/>
              </a:rPr>
              <a:t> But given the many benefits of Advance Care Planning, you should prepare an advance care plan to help you get the care that is aligned with your wishes and beliefs.</a:t>
            </a:r>
          </a:p>
          <a:p>
            <a:pPr lvl="0"/>
            <a:r>
              <a:rPr lang="en-CA" sz="1200" b="1" kern="1200">
                <a:solidFill>
                  <a:schemeClr val="tx1"/>
                </a:solidFill>
                <a:effectLst/>
                <a:latin typeface="+mn-lt"/>
                <a:ea typeface="+mn-ea"/>
                <a:cs typeface="+mn-cs"/>
              </a:rPr>
              <a:t>Making Advance Care Planning legal documents is not mandatory but can give you more control over who can speak for you and the decisions they can make.</a:t>
            </a:r>
            <a:r>
              <a:rPr lang="en-CA" sz="1200" kern="1200">
                <a:solidFill>
                  <a:schemeClr val="tx1"/>
                </a:solidFill>
                <a:effectLst/>
                <a:latin typeface="+mn-lt"/>
                <a:ea typeface="+mn-ea"/>
                <a:cs typeface="+mn-cs"/>
              </a:rPr>
              <a:t> E.g.</a:t>
            </a:r>
            <a:r>
              <a:rPr lang="en-CA" sz="1200" b="1" kern="1200">
                <a:solidFill>
                  <a:schemeClr val="tx1"/>
                </a:solidFill>
                <a:effectLst/>
                <a:latin typeface="+mn-lt"/>
                <a:ea typeface="+mn-ea"/>
                <a:cs typeface="+mn-cs"/>
              </a:rPr>
              <a:t> </a:t>
            </a:r>
            <a:r>
              <a:rPr lang="en-CA" sz="1200" kern="1200">
                <a:solidFill>
                  <a:schemeClr val="tx1"/>
                </a:solidFill>
                <a:effectLst/>
                <a:latin typeface="+mn-lt"/>
                <a:ea typeface="+mn-ea"/>
                <a:cs typeface="+mn-cs"/>
              </a:rPr>
              <a:t>a Representative can make personal-care and health-care decisions for you; a Temporary Substitute Decision Maker can only make health care decisions.</a:t>
            </a:r>
          </a:p>
          <a:p>
            <a:endParaRPr lang="en-CA"/>
          </a:p>
        </p:txBody>
      </p:sp>
      <p:sp>
        <p:nvSpPr>
          <p:cNvPr id="4" name="Slide Number Placeholder 3"/>
          <p:cNvSpPr>
            <a:spLocks noGrp="1"/>
          </p:cNvSpPr>
          <p:nvPr>
            <p:ph type="sldNum" sz="quarter" idx="5"/>
          </p:nvPr>
        </p:nvSpPr>
        <p:spPr/>
        <p:txBody>
          <a:bodyPr/>
          <a:lstStyle/>
          <a:p>
            <a:fld id="{89631986-85C3-3142-8581-C9C502931A89}" type="slidenum">
              <a:rPr lang="en-US" smtClean="0"/>
              <a:t>43</a:t>
            </a:fld>
            <a:endParaRPr lang="en-US"/>
          </a:p>
        </p:txBody>
      </p:sp>
    </p:spTree>
    <p:extLst>
      <p:ext uri="{BB962C8B-B14F-4D97-AF65-F5344CB8AC3E}">
        <p14:creationId xmlns:p14="http://schemas.microsoft.com/office/powerpoint/2010/main" val="1832921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lvl="0"/>
            <a:r>
              <a:rPr lang="en-CA" sz="1200" b="1" kern="1200">
                <a:solidFill>
                  <a:schemeClr val="tx1"/>
                </a:solidFill>
                <a:effectLst/>
                <a:latin typeface="+mn-lt"/>
                <a:ea typeface="+mn-ea"/>
                <a:cs typeface="+mn-cs"/>
              </a:rPr>
              <a:t>Summary of key messages continued…</a:t>
            </a:r>
          </a:p>
          <a:p>
            <a:pPr lvl="0"/>
            <a:endParaRPr lang="en-CA" sz="1200" b="1" kern="120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There are three simple steps to Advance Care Planning: Think, Talk, Plan.</a:t>
            </a:r>
            <a:r>
              <a:rPr lang="en-CA" sz="1200" kern="1200">
                <a:solidFill>
                  <a:schemeClr val="tx1"/>
                </a:solidFill>
                <a:effectLst/>
                <a:latin typeface="+mn-lt"/>
                <a:ea typeface="+mn-ea"/>
                <a:cs typeface="+mn-cs"/>
              </a:rPr>
              <a:t> </a:t>
            </a:r>
          </a:p>
          <a:p>
            <a:pPr lvl="1"/>
            <a:r>
              <a:rPr lang="en-CA" sz="1200" kern="1200">
                <a:solidFill>
                  <a:schemeClr val="tx1"/>
                </a:solidFill>
                <a:effectLst/>
                <a:latin typeface="+mn-lt"/>
                <a:ea typeface="+mn-ea"/>
                <a:cs typeface="+mn-cs"/>
              </a:rPr>
              <a:t>Think about matters to you (your values, beliefs, and wishes).</a:t>
            </a:r>
          </a:p>
          <a:p>
            <a:pPr lvl="1"/>
            <a:r>
              <a:rPr lang="en-CA" sz="1200" kern="1200">
                <a:solidFill>
                  <a:schemeClr val="tx1"/>
                </a:solidFill>
                <a:effectLst/>
                <a:latin typeface="+mn-lt"/>
                <a:ea typeface="+mn-ea"/>
                <a:cs typeface="+mn-cs"/>
              </a:rPr>
              <a:t>Think who would you choose to be your substitute decision makers.</a:t>
            </a:r>
          </a:p>
          <a:p>
            <a:pPr lvl="1"/>
            <a:r>
              <a:rPr lang="en-CA" sz="1200" kern="1200">
                <a:solidFill>
                  <a:schemeClr val="tx1"/>
                </a:solidFill>
                <a:effectLst/>
                <a:latin typeface="+mn-lt"/>
                <a:ea typeface="+mn-ea"/>
                <a:cs typeface="+mn-cs"/>
              </a:rPr>
              <a:t>Talk with the people you trust about what matters most to you.</a:t>
            </a:r>
          </a:p>
          <a:p>
            <a:pPr lvl="1"/>
            <a:r>
              <a:rPr lang="en-CA" sz="1200" kern="1200">
                <a:solidFill>
                  <a:schemeClr val="tx1"/>
                </a:solidFill>
                <a:effectLst/>
                <a:latin typeface="+mn-lt"/>
                <a:ea typeface="+mn-ea"/>
                <a:cs typeface="+mn-cs"/>
              </a:rPr>
              <a:t>Talk with your health-care providers to understand your health conditions and share what they should know about you. </a:t>
            </a:r>
          </a:p>
          <a:p>
            <a:pPr lvl="1"/>
            <a:r>
              <a:rPr lang="en-CA" sz="1200" kern="1200">
                <a:solidFill>
                  <a:schemeClr val="tx1"/>
                </a:solidFill>
                <a:effectLst/>
                <a:latin typeface="+mn-lt"/>
                <a:ea typeface="+mn-ea"/>
                <a:cs typeface="+mn-cs"/>
              </a:rPr>
              <a:t>Plan by recording your wishes, preparing any legal documents, and sharing them with the people you trust. </a:t>
            </a:r>
          </a:p>
          <a:p>
            <a:endParaRPr lang="en-CA"/>
          </a:p>
        </p:txBody>
      </p:sp>
      <p:sp>
        <p:nvSpPr>
          <p:cNvPr id="4" name="Slide Number Placeholder 3"/>
          <p:cNvSpPr>
            <a:spLocks noGrp="1"/>
          </p:cNvSpPr>
          <p:nvPr>
            <p:ph type="sldNum" sz="quarter" idx="5"/>
          </p:nvPr>
        </p:nvSpPr>
        <p:spPr/>
        <p:txBody>
          <a:bodyPr/>
          <a:lstStyle/>
          <a:p>
            <a:fld id="{89631986-85C3-3142-8581-C9C502931A89}" type="slidenum">
              <a:rPr lang="en-US" smtClean="0"/>
              <a:t>44</a:t>
            </a:fld>
            <a:endParaRPr lang="en-US"/>
          </a:p>
        </p:txBody>
      </p:sp>
    </p:spTree>
    <p:extLst>
      <p:ext uri="{BB962C8B-B14F-4D97-AF65-F5344CB8AC3E}">
        <p14:creationId xmlns:p14="http://schemas.microsoft.com/office/powerpoint/2010/main" val="3193707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lvl="0"/>
            <a:r>
              <a:rPr lang="en-CA" sz="1200" b="1" kern="1200">
                <a:solidFill>
                  <a:schemeClr val="tx1"/>
                </a:solidFill>
                <a:effectLst/>
                <a:latin typeface="+mn-lt"/>
                <a:ea typeface="+mn-ea"/>
                <a:cs typeface="+mn-cs"/>
              </a:rPr>
              <a:t>Summary of key messages continued</a:t>
            </a:r>
          </a:p>
          <a:p>
            <a:pPr lvl="0"/>
            <a:endParaRPr lang="en-CA" sz="1200" b="1" kern="120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Conversations are key! An important step of Advance Care Planning is talking about your values and beliefs with those who might be involved in your health or personal care. This allows them to make the right decisions for you if you cannot make decisions yourself.</a:t>
            </a:r>
            <a:endParaRPr lang="en-CA" sz="1200" kern="120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The more conversations you have, the easier they get. </a:t>
            </a:r>
            <a:endParaRPr lang="en-CA" sz="1200" kern="120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Advance Care Planning is not a one-time event</a:t>
            </a:r>
            <a:r>
              <a:rPr lang="en-CA" sz="1200" kern="1200">
                <a:solidFill>
                  <a:schemeClr val="tx1"/>
                </a:solidFill>
                <a:effectLst/>
                <a:latin typeface="+mn-lt"/>
                <a:ea typeface="+mn-ea"/>
                <a:cs typeface="+mn-cs"/>
              </a:rPr>
              <a:t>. It is recommended that you review your plan at key times in your life, like when there are changes to your health or close relationships. </a:t>
            </a:r>
          </a:p>
          <a:p>
            <a:pPr lvl="0"/>
            <a:r>
              <a:rPr lang="en-CA" sz="1200" b="1" kern="1200">
                <a:solidFill>
                  <a:schemeClr val="tx1"/>
                </a:solidFill>
                <a:effectLst/>
                <a:latin typeface="+mn-lt"/>
                <a:ea typeface="+mn-ea"/>
                <a:cs typeface="+mn-cs"/>
              </a:rPr>
              <a:t>As long as you are capable, your health-care provider will always ask you to make decisions about your own care, </a:t>
            </a:r>
            <a:r>
              <a:rPr lang="en-CA" sz="1200" b="0" kern="1200">
                <a:solidFill>
                  <a:schemeClr val="tx1"/>
                </a:solidFill>
                <a:effectLst/>
                <a:latin typeface="+mn-lt"/>
                <a:ea typeface="+mn-ea"/>
                <a:cs typeface="+mn-cs"/>
              </a:rPr>
              <a:t>r</a:t>
            </a:r>
            <a:r>
              <a:rPr lang="en-CA" sz="1200" kern="1200">
                <a:solidFill>
                  <a:schemeClr val="tx1"/>
                </a:solidFill>
                <a:effectLst/>
                <a:latin typeface="+mn-lt"/>
                <a:ea typeface="+mn-ea"/>
                <a:cs typeface="+mn-cs"/>
              </a:rPr>
              <a:t>egardless of whether or not you have an advance care plan in place.</a:t>
            </a:r>
          </a:p>
          <a:p>
            <a:pPr lvl="0"/>
            <a:endParaRPr lang="en-CA" sz="1200" b="1" kern="1200">
              <a:solidFill>
                <a:schemeClr val="tx1"/>
              </a:solidFill>
              <a:effectLst/>
              <a:latin typeface="+mn-lt"/>
              <a:ea typeface="+mn-ea"/>
              <a:cs typeface="+mn-cs"/>
            </a:endParaRPr>
          </a:p>
          <a:p>
            <a:pPr lvl="0"/>
            <a:endParaRPr lang="en-CA" sz="1200" b="1" kern="120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5"/>
          </p:nvPr>
        </p:nvSpPr>
        <p:spPr/>
        <p:txBody>
          <a:bodyPr/>
          <a:lstStyle/>
          <a:p>
            <a:fld id="{89631986-85C3-3142-8581-C9C502931A89}" type="slidenum">
              <a:rPr lang="en-US" smtClean="0"/>
              <a:t>45</a:t>
            </a:fld>
            <a:endParaRPr lang="en-US"/>
          </a:p>
        </p:txBody>
      </p:sp>
    </p:spTree>
    <p:extLst>
      <p:ext uri="{BB962C8B-B14F-4D97-AF65-F5344CB8AC3E}">
        <p14:creationId xmlns:p14="http://schemas.microsoft.com/office/powerpoint/2010/main" val="9505073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466725"/>
            <a:ext cx="4868863" cy="2740025"/>
          </a:xfrm>
        </p:spPr>
      </p:sp>
      <p:sp>
        <p:nvSpPr>
          <p:cNvPr id="3" name="Notes Placeholder 2"/>
          <p:cNvSpPr>
            <a:spLocks noGrp="1"/>
          </p:cNvSpPr>
          <p:nvPr>
            <p:ph type="body" idx="1"/>
          </p:nvPr>
        </p:nvSpPr>
        <p:spPr>
          <a:xfrm>
            <a:off x="685006" y="3371849"/>
            <a:ext cx="5486400" cy="5457826"/>
          </a:xfrm>
        </p:spPr>
        <p:txBody>
          <a:bodyPr/>
          <a:lstStyle/>
          <a:p>
            <a:pPr lvl="0"/>
            <a:r>
              <a:rPr lang="en-CA" sz="1200" b="1" kern="1200">
                <a:solidFill>
                  <a:schemeClr val="tx1"/>
                </a:solidFill>
                <a:effectLst/>
                <a:latin typeface="+mn-lt"/>
                <a:ea typeface="+mn-ea"/>
                <a:cs typeface="+mn-cs"/>
              </a:rPr>
              <a:t>Ask for final questions</a:t>
            </a:r>
          </a:p>
          <a:p>
            <a:r>
              <a:rPr lang="en-CA" sz="1200" kern="1200">
                <a:solidFill>
                  <a:schemeClr val="tx1"/>
                </a:solidFill>
                <a:effectLst/>
                <a:latin typeface="+mn-lt"/>
                <a:ea typeface="+mn-ea"/>
                <a:cs typeface="+mn-cs"/>
              </a:rPr>
              <a:t> </a:t>
            </a:r>
          </a:p>
          <a:p>
            <a:pPr lvl="0"/>
            <a:r>
              <a:rPr lang="en-CA" sz="1200" b="1" kern="1200">
                <a:solidFill>
                  <a:schemeClr val="tx1"/>
                </a:solidFill>
                <a:effectLst/>
                <a:latin typeface="+mn-lt"/>
                <a:ea typeface="+mn-ea"/>
                <a:cs typeface="+mn-cs"/>
              </a:rPr>
              <a:t>Share the take-home resources</a:t>
            </a:r>
          </a:p>
          <a:p>
            <a:r>
              <a:rPr lang="en-CA" sz="1200" kern="1200">
                <a:solidFill>
                  <a:schemeClr val="tx1"/>
                </a:solidFill>
                <a:effectLst/>
                <a:latin typeface="+mn-lt"/>
                <a:ea typeface="+mn-ea"/>
                <a:cs typeface="+mn-cs"/>
              </a:rPr>
              <a:t>Review the content of the handout(s) you will be sharing with participants. </a:t>
            </a:r>
          </a:p>
          <a:p>
            <a:r>
              <a:rPr lang="en-CA" sz="1200" kern="1200">
                <a:solidFill>
                  <a:schemeClr val="tx1"/>
                </a:solidFill>
                <a:effectLst/>
                <a:latin typeface="+mn-lt"/>
                <a:ea typeface="+mn-ea"/>
                <a:cs typeface="+mn-cs"/>
              </a:rPr>
              <a:t> </a:t>
            </a:r>
          </a:p>
          <a:p>
            <a:pPr lvl="0"/>
            <a:r>
              <a:rPr lang="en-CA" sz="1200" b="1" kern="1200">
                <a:solidFill>
                  <a:schemeClr val="tx1"/>
                </a:solidFill>
                <a:effectLst/>
                <a:latin typeface="+mn-lt"/>
                <a:ea typeface="+mn-ea"/>
                <a:cs typeface="+mn-cs"/>
              </a:rPr>
              <a:t>Encourage participants to complete their Advance Care Planning over the next month.</a:t>
            </a:r>
          </a:p>
          <a:p>
            <a:r>
              <a:rPr lang="en-CA" sz="1200" i="1" kern="1200">
                <a:solidFill>
                  <a:schemeClr val="tx1"/>
                </a:solidFill>
                <a:effectLst/>
                <a:latin typeface="+mn-lt"/>
                <a:ea typeface="+mn-ea"/>
                <a:cs typeface="+mn-cs"/>
              </a:rPr>
              <a:t> </a:t>
            </a:r>
          </a:p>
          <a:p>
            <a:pPr lvl="1"/>
            <a:r>
              <a:rPr lang="en-CA" sz="1200" i="1" kern="1200">
                <a:solidFill>
                  <a:schemeClr val="tx1"/>
                </a:solidFill>
                <a:effectLst/>
                <a:latin typeface="+mn-lt"/>
                <a:ea typeface="+mn-ea"/>
                <a:cs typeface="+mn-cs"/>
              </a:rPr>
              <a:t>Here is a script you can use:</a:t>
            </a:r>
          </a:p>
          <a:p>
            <a:pPr lvl="1"/>
            <a:r>
              <a:rPr lang="en-CA" sz="1200" kern="1200">
                <a:solidFill>
                  <a:schemeClr val="tx1"/>
                </a:solidFill>
                <a:effectLst/>
                <a:latin typeface="+mn-lt"/>
                <a:ea typeface="+mn-ea"/>
                <a:cs typeface="+mn-cs"/>
              </a:rPr>
              <a:t>Thank you for joining us over this Advance Care Planning session and sharing your stories. We encourage you to take what you have learned and use the resources we provide to get started on your advance care plan over the next month by:</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Recording what matters most to you: your wishes, values, preferences for health and personal care. You may wish to talk to your health-care providers to gain a better understanding of your health conditions and treatment options.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Writing down a contact list of the eligible Temporary Substitute Decision Makers in your life and making notes of who is not eligible.</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Deciding if you want to appoint your substitute decision maker with a Representation Agreement and who that will be.</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Sharing and having conversations about what matters most with your substitute decision makers, your health-care providers, and others you trust.  </a:t>
            </a:r>
          </a:p>
          <a:p>
            <a:r>
              <a:rPr lang="en-CA" sz="1200" kern="1200">
                <a:solidFill>
                  <a:schemeClr val="tx1"/>
                </a:solidFill>
                <a:effectLst/>
                <a:latin typeface="+mn-lt"/>
                <a:ea typeface="+mn-ea"/>
                <a:cs typeface="+mn-cs"/>
              </a:rPr>
              <a:t>  </a:t>
            </a:r>
          </a:p>
          <a:p>
            <a:pPr lvl="0"/>
            <a:r>
              <a:rPr lang="en-CA" sz="1200" b="1" kern="1200">
                <a:solidFill>
                  <a:schemeClr val="tx1"/>
                </a:solidFill>
                <a:effectLst/>
                <a:latin typeface="+mn-lt"/>
                <a:ea typeface="+mn-ea"/>
                <a:cs typeface="+mn-cs"/>
              </a:rPr>
              <a:t>Distribute evaluation survey</a:t>
            </a:r>
          </a:p>
          <a:p>
            <a:pPr fontAlgn="base"/>
            <a:r>
              <a:rPr lang="en-US" sz="1200" kern="1200">
                <a:solidFill>
                  <a:schemeClr val="tx1"/>
                </a:solidFill>
                <a:effectLst/>
                <a:latin typeface="+mn-lt"/>
                <a:ea typeface="+mn-ea"/>
                <a:cs typeface="+mn-cs"/>
              </a:rPr>
              <a:t>Encourage each person to complete the survey prior to leaving the session – your feedback enables us to improve the session. </a:t>
            </a:r>
            <a:endParaRPr lang="en-CA"/>
          </a:p>
        </p:txBody>
      </p:sp>
      <p:sp>
        <p:nvSpPr>
          <p:cNvPr id="4" name="Slide Number Placeholder 3"/>
          <p:cNvSpPr>
            <a:spLocks noGrp="1"/>
          </p:cNvSpPr>
          <p:nvPr>
            <p:ph type="sldNum" sz="quarter" idx="5"/>
          </p:nvPr>
        </p:nvSpPr>
        <p:spPr/>
        <p:txBody>
          <a:bodyPr/>
          <a:lstStyle/>
          <a:p>
            <a:fld id="{89631986-85C3-3142-8581-C9C502931A89}" type="slidenum">
              <a:rPr lang="en-US" smtClean="0"/>
              <a:t>46</a:t>
            </a:fld>
            <a:endParaRPr lang="en-US"/>
          </a:p>
        </p:txBody>
      </p:sp>
    </p:spTree>
    <p:extLst>
      <p:ext uri="{BB962C8B-B14F-4D97-AF65-F5344CB8AC3E}">
        <p14:creationId xmlns:p14="http://schemas.microsoft.com/office/powerpoint/2010/main" val="986928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66725"/>
            <a:ext cx="4868862" cy="2740025"/>
          </a:xfrm>
        </p:spPr>
      </p:sp>
      <p:sp>
        <p:nvSpPr>
          <p:cNvPr id="3" name="Notes Placeholder 2"/>
          <p:cNvSpPr>
            <a:spLocks noGrp="1"/>
          </p:cNvSpPr>
          <p:nvPr>
            <p:ph type="body" idx="1"/>
          </p:nvPr>
        </p:nvSpPr>
        <p:spPr>
          <a:xfrm>
            <a:off x="607219" y="3603625"/>
            <a:ext cx="5486400" cy="5226050"/>
          </a:xfrm>
        </p:spPr>
        <p:txBody>
          <a:bodyPr/>
          <a:lstStyle/>
          <a:p>
            <a:r>
              <a:rPr lang="en-CA" i="1" dirty="0"/>
              <a:t>You may choose another way to end the session and substitute a different slide in place of this one.</a:t>
            </a:r>
          </a:p>
        </p:txBody>
      </p:sp>
      <p:sp>
        <p:nvSpPr>
          <p:cNvPr id="4" name="Slide Number Placeholder 3"/>
          <p:cNvSpPr>
            <a:spLocks noGrp="1"/>
          </p:cNvSpPr>
          <p:nvPr>
            <p:ph type="sldNum" sz="quarter" idx="10"/>
          </p:nvPr>
        </p:nvSpPr>
        <p:spPr/>
        <p:txBody>
          <a:bodyPr/>
          <a:lstStyle/>
          <a:p>
            <a:fld id="{89631986-85C3-3142-8581-C9C502931A89}" type="slidenum">
              <a:rPr lang="en-US" smtClean="0"/>
              <a:t>47</a:t>
            </a:fld>
            <a:endParaRPr lang="en-US"/>
          </a:p>
        </p:txBody>
      </p:sp>
    </p:spTree>
    <p:extLst>
      <p:ext uri="{BB962C8B-B14F-4D97-AF65-F5344CB8AC3E}">
        <p14:creationId xmlns:p14="http://schemas.microsoft.com/office/powerpoint/2010/main" val="352020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466725"/>
            <a:ext cx="4106863" cy="2311400"/>
          </a:xfrm>
        </p:spPr>
      </p:sp>
      <p:sp>
        <p:nvSpPr>
          <p:cNvPr id="3" name="Notes Placeholder 2"/>
          <p:cNvSpPr>
            <a:spLocks noGrp="1"/>
          </p:cNvSpPr>
          <p:nvPr>
            <p:ph type="body" idx="1"/>
          </p:nvPr>
        </p:nvSpPr>
        <p:spPr>
          <a:xfrm>
            <a:off x="531541" y="3200399"/>
            <a:ext cx="5486400" cy="5629276"/>
          </a:xfrm>
        </p:spPr>
        <p:txBody>
          <a:bodyPr/>
          <a:lstStyle/>
          <a:p>
            <a:r>
              <a:rPr lang="en-CA" sz="1200" b="1" kern="1200">
                <a:solidFill>
                  <a:schemeClr val="tx1"/>
                </a:solidFill>
                <a:effectLst/>
                <a:latin typeface="+mn-lt"/>
                <a:ea typeface="+mn-ea"/>
                <a:cs typeface="+mn-cs"/>
              </a:rPr>
              <a:t>Introduce guidelines for discussion</a:t>
            </a:r>
            <a:endParaRPr lang="en-US" sz="1200" b="1" kern="1200">
              <a:solidFill>
                <a:schemeClr val="tx1"/>
              </a:solidFill>
              <a:effectLst/>
              <a:latin typeface="+mn-lt"/>
              <a:ea typeface="+mn-ea"/>
              <a:cs typeface="+mn-cs"/>
            </a:endParaRP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Before we start our session today, I would like to remind us all that we need to:</a:t>
            </a:r>
          </a:p>
          <a:p>
            <a:pPr marL="628650" lvl="1" indent="-171450">
              <a:buFont typeface="Arial" panose="020B0604020202020204" pitchFamily="34" charset="0"/>
              <a:buChar char="•"/>
            </a:pPr>
            <a:r>
              <a:rPr lang="en-CA" sz="1200" b="1" kern="1200">
                <a:solidFill>
                  <a:schemeClr val="tx1"/>
                </a:solidFill>
                <a:effectLst/>
                <a:latin typeface="+mn-lt"/>
                <a:ea typeface="+mn-ea"/>
                <a:cs typeface="+mn-cs"/>
              </a:rPr>
              <a:t>Respect other’s opinions. </a:t>
            </a:r>
            <a:r>
              <a:rPr lang="en-CA" sz="1200" kern="1200">
                <a:solidFill>
                  <a:schemeClr val="tx1"/>
                </a:solidFill>
                <a:effectLst/>
                <a:latin typeface="+mn-lt"/>
                <a:ea typeface="+mn-ea"/>
                <a:cs typeface="+mn-cs"/>
              </a:rPr>
              <a:t>We will be talking about things that are very personal. We may not all agree with each other, but everyone has a right to their own opinions.</a:t>
            </a:r>
          </a:p>
          <a:p>
            <a:pPr marL="628650" lvl="1" indent="-171450">
              <a:buFont typeface="Arial" panose="020B0604020202020204" pitchFamily="34" charset="0"/>
              <a:buChar char="•"/>
            </a:pPr>
            <a:r>
              <a:rPr lang="en-CA" sz="1200" b="1" kern="1200">
                <a:solidFill>
                  <a:schemeClr val="tx1"/>
                </a:solidFill>
                <a:effectLst/>
                <a:latin typeface="+mn-lt"/>
                <a:ea typeface="+mn-ea"/>
                <a:cs typeface="+mn-cs"/>
              </a:rPr>
              <a:t>Respect other’s privacy. </a:t>
            </a:r>
            <a:r>
              <a:rPr lang="en-CA" sz="1200" kern="1200">
                <a:solidFill>
                  <a:schemeClr val="tx1"/>
                </a:solidFill>
                <a:effectLst/>
                <a:latin typeface="+mn-lt"/>
                <a:ea typeface="+mn-ea"/>
                <a:cs typeface="+mn-cs"/>
              </a:rPr>
              <a:t>Please do not share other’s stories or personal information.</a:t>
            </a:r>
          </a:p>
          <a:p>
            <a:pPr marL="628650" lvl="1" indent="-171450">
              <a:buFont typeface="Arial" panose="020B0604020202020204" pitchFamily="34" charset="0"/>
              <a:buChar char="•"/>
            </a:pPr>
            <a:r>
              <a:rPr lang="en-CA" sz="1200" b="1" kern="1200">
                <a:solidFill>
                  <a:schemeClr val="tx1"/>
                </a:solidFill>
                <a:effectLst/>
                <a:latin typeface="+mn-lt"/>
                <a:ea typeface="+mn-ea"/>
                <a:cs typeface="+mn-cs"/>
              </a:rPr>
              <a:t>You don’t have to talk in the group if you don’t want to.</a:t>
            </a:r>
            <a:r>
              <a:rPr lang="en-CA" sz="1200" kern="1200">
                <a:solidFill>
                  <a:schemeClr val="tx1"/>
                </a:solidFill>
                <a:effectLst/>
                <a:latin typeface="+mn-lt"/>
                <a:ea typeface="+mn-ea"/>
                <a:cs typeface="+mn-cs"/>
              </a:rPr>
              <a:t> I understand that some of us don’t feel comfortable talking in a group. </a:t>
            </a:r>
          </a:p>
          <a:p>
            <a:pPr marL="628650" lvl="1" indent="-171450">
              <a:buFont typeface="Arial" panose="020B0604020202020204" pitchFamily="34" charset="0"/>
              <a:buChar char="•"/>
            </a:pPr>
            <a:r>
              <a:rPr lang="en-US" sz="1200" b="1" kern="1200">
                <a:solidFill>
                  <a:schemeClr val="tx1"/>
                </a:solidFill>
                <a:effectLst/>
                <a:latin typeface="+mn-lt"/>
                <a:ea typeface="+mn-ea"/>
                <a:cs typeface="+mn-cs"/>
              </a:rPr>
              <a:t>Be sure to ask questions if you need more information. </a:t>
            </a:r>
            <a:r>
              <a:rPr lang="en-US" sz="1200" kern="1200">
                <a:solidFill>
                  <a:schemeClr val="tx1"/>
                </a:solidFill>
                <a:effectLst/>
                <a:latin typeface="+mn-lt"/>
                <a:ea typeface="+mn-ea"/>
                <a:cs typeface="+mn-cs"/>
              </a:rPr>
              <a:t>If I am not able to answer any of your questions in the session, I will try to tell you where you can find answers after the session.</a:t>
            </a:r>
          </a:p>
          <a:p>
            <a:pPr marL="628650" lvl="1" indent="-171450">
              <a:buFont typeface="Arial" panose="020B0604020202020204" pitchFamily="34" charset="0"/>
              <a:buChar char="•"/>
            </a:pPr>
            <a:endParaRPr lang="en-US" sz="1200" b="1"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Additional Guidelines for Online Sessions: </a:t>
            </a:r>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If you wish to participate in the conversation or have a question, you can:</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Use raise-hand function,</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Physically raise hand on camera; </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Write your comment or question in the chat box, which will be monitored by </a:t>
            </a:r>
            <a:r>
              <a:rPr lang="en-CA" sz="1200" i="1" kern="1200">
                <a:solidFill>
                  <a:schemeClr val="tx1"/>
                </a:solidFill>
                <a:effectLst/>
                <a:latin typeface="+mn-lt"/>
                <a:ea typeface="+mn-ea"/>
                <a:cs typeface="+mn-cs"/>
              </a:rPr>
              <a:t>&lt;name of co-facilitator/assistant&gt;</a:t>
            </a:r>
            <a:r>
              <a:rPr lang="en-CA" sz="1200" kern="1200">
                <a:solidFill>
                  <a:schemeClr val="tx1"/>
                </a:solidFill>
                <a:effectLst/>
                <a:latin typeface="+mn-lt"/>
                <a:ea typeface="+mn-ea"/>
                <a:cs typeface="+mn-cs"/>
              </a:rPr>
              <a:t> and shared verbally with the group.</a:t>
            </a:r>
          </a:p>
          <a:p>
            <a:r>
              <a:rPr lang="en-CA" sz="1200" kern="1200">
                <a:solidFill>
                  <a:schemeClr val="tx1"/>
                </a:solidFill>
                <a:effectLst/>
                <a:latin typeface="+mn-lt"/>
                <a:ea typeface="+mn-ea"/>
                <a:cs typeface="+mn-cs"/>
              </a:rPr>
              <a:t> </a:t>
            </a:r>
          </a:p>
          <a:p>
            <a:r>
              <a:rPr lang="en-CA" sz="1200" kern="1200">
                <a:solidFill>
                  <a:schemeClr val="tx1"/>
                </a:solidFill>
                <a:effectLst/>
                <a:latin typeface="+mn-lt"/>
                <a:ea typeface="+mn-ea"/>
                <a:cs typeface="+mn-cs"/>
              </a:rPr>
              <a:t>Also explain how to use the breakout rooms or polls if you decide to use these features.</a:t>
            </a:r>
          </a:p>
          <a:p>
            <a:endParaRPr lang="en-CA" sz="1200" b="1" kern="1200">
              <a:solidFill>
                <a:schemeClr val="tx1"/>
              </a:solidFill>
              <a:effectLst/>
              <a:latin typeface="+mn-lt"/>
              <a:ea typeface="+mn-ea"/>
              <a:cs typeface="+mn-cs"/>
            </a:endParaRPr>
          </a:p>
          <a:p>
            <a:r>
              <a:rPr lang="en-CA" sz="1200" b="1" kern="1200">
                <a:solidFill>
                  <a:schemeClr val="tx1"/>
                </a:solidFill>
                <a:effectLst/>
                <a:latin typeface="+mn-lt"/>
                <a:ea typeface="+mn-ea"/>
                <a:cs typeface="+mn-cs"/>
              </a:rPr>
              <a:t>Explain your role as facilitator in the session:</a:t>
            </a:r>
            <a:endParaRPr lang="en-US" sz="1200" b="1" kern="120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a:solidFill>
                  <a:schemeClr val="tx1"/>
                </a:solidFill>
                <a:effectLst/>
                <a:latin typeface="+mn-lt"/>
                <a:ea typeface="+mn-ea"/>
                <a:cs typeface="+mn-cs"/>
              </a:rPr>
              <a:t>To provide information and resources about ACP, and to share examples.</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Answer your questions or help you know where you can find answers after the session.</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Ensure we all follow the guidelines for discussion.</a:t>
            </a:r>
            <a:endParaRPr lang="en-CA" sz="1200" kern="1200">
              <a:solidFill>
                <a:schemeClr val="tx1"/>
              </a:solidFill>
              <a:effectLst/>
              <a:latin typeface="+mn-lt"/>
              <a:ea typeface="+mn-ea"/>
              <a:cs typeface="+mn-cs"/>
            </a:endParaRPr>
          </a:p>
          <a:p>
            <a:endParaRPr lang="en-CA" b="1"/>
          </a:p>
          <a:p>
            <a:endParaRPr lang="en-CA"/>
          </a:p>
        </p:txBody>
      </p:sp>
      <p:sp>
        <p:nvSpPr>
          <p:cNvPr id="4" name="Slide Number Placeholder 3"/>
          <p:cNvSpPr>
            <a:spLocks noGrp="1"/>
          </p:cNvSpPr>
          <p:nvPr>
            <p:ph type="sldNum" sz="quarter" idx="10"/>
          </p:nvPr>
        </p:nvSpPr>
        <p:spPr/>
        <p:txBody>
          <a:bodyPr/>
          <a:lstStyle/>
          <a:p>
            <a:fld id="{89631986-85C3-3142-8581-C9C502931A89}" type="slidenum">
              <a:rPr lang="en-US" smtClean="0"/>
              <a:t>5</a:t>
            </a:fld>
            <a:endParaRPr lang="en-US"/>
          </a:p>
        </p:txBody>
      </p:sp>
    </p:spTree>
    <p:extLst>
      <p:ext uri="{BB962C8B-B14F-4D97-AF65-F5344CB8AC3E}">
        <p14:creationId xmlns:p14="http://schemas.microsoft.com/office/powerpoint/2010/main" val="348641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r>
              <a:rPr lang="en-CA" sz="1200" b="1" kern="1200">
                <a:solidFill>
                  <a:schemeClr val="tx1"/>
                </a:solidFill>
                <a:effectLst/>
                <a:latin typeface="+mn-lt"/>
                <a:ea typeface="+mn-ea"/>
                <a:cs typeface="+mn-cs"/>
              </a:rPr>
              <a:t>Discussion Break: Invite discussion to find out how familiar participants are with Advance Care Planning</a:t>
            </a:r>
          </a:p>
          <a:p>
            <a:endParaRPr lang="en-CA" sz="1200" kern="1200">
              <a:solidFill>
                <a:schemeClr val="tx1"/>
              </a:solidFill>
              <a:effectLst/>
              <a:latin typeface="+mn-lt"/>
              <a:ea typeface="+mn-ea"/>
              <a:cs typeface="+mn-cs"/>
            </a:endParaRPr>
          </a:p>
          <a:p>
            <a:r>
              <a:rPr lang="en-CA" sz="1200" b="1" kern="1200">
                <a:solidFill>
                  <a:schemeClr val="tx1"/>
                </a:solidFill>
                <a:effectLst/>
                <a:latin typeface="+mn-lt"/>
                <a:ea typeface="+mn-ea"/>
                <a:cs typeface="+mn-cs"/>
              </a:rPr>
              <a:t>Ask: </a:t>
            </a:r>
            <a:r>
              <a:rPr lang="en-US" sz="1200" kern="1200">
                <a:solidFill>
                  <a:schemeClr val="tx1"/>
                </a:solidFill>
                <a:effectLst/>
                <a:latin typeface="+mn-lt"/>
                <a:ea typeface="+mn-ea"/>
                <a:cs typeface="+mn-cs"/>
              </a:rPr>
              <a:t>Before signing up for this session, had you heard of the term “Advance Care Planning”?</a:t>
            </a:r>
            <a:endParaRPr lang="en-CA" sz="1200" kern="120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10"/>
          </p:nvPr>
        </p:nvSpPr>
        <p:spPr/>
        <p:txBody>
          <a:bodyPr/>
          <a:lstStyle/>
          <a:p>
            <a:fld id="{89631986-85C3-3142-8581-C9C502931A89}" type="slidenum">
              <a:rPr lang="en-US" smtClean="0"/>
              <a:t>6</a:t>
            </a:fld>
            <a:endParaRPr lang="en-US"/>
          </a:p>
        </p:txBody>
      </p:sp>
    </p:spTree>
    <p:extLst>
      <p:ext uri="{BB962C8B-B14F-4D97-AF65-F5344CB8AC3E}">
        <p14:creationId xmlns:p14="http://schemas.microsoft.com/office/powerpoint/2010/main" val="272784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9631986-85C3-3142-8581-C9C502931A89}" type="slidenum">
              <a:rPr lang="en-US" smtClean="0"/>
              <a:t>7</a:t>
            </a:fld>
            <a:endParaRPr lang="en-US"/>
          </a:p>
        </p:txBody>
      </p:sp>
    </p:spTree>
    <p:extLst>
      <p:ext uri="{BB962C8B-B14F-4D97-AF65-F5344CB8AC3E}">
        <p14:creationId xmlns:p14="http://schemas.microsoft.com/office/powerpoint/2010/main" val="409387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933450"/>
            <a:ext cx="4868863" cy="27400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Do not expect participants to answer – </a:t>
            </a:r>
            <a:r>
              <a:rPr lang="en-CA" sz="1200" i="1" u="sng" kern="1200" dirty="0">
                <a:solidFill>
                  <a:schemeClr val="tx1"/>
                </a:solidFill>
                <a:effectLst/>
                <a:latin typeface="+mn-lt"/>
                <a:ea typeface="+mn-ea"/>
                <a:cs typeface="+mn-cs"/>
              </a:rPr>
              <a:t>these are for reflection only</a:t>
            </a:r>
            <a:r>
              <a:rPr lang="en-CA" sz="1200" i="1" kern="1200" dirty="0">
                <a:solidFill>
                  <a:schemeClr val="tx1"/>
                </a:solidFill>
                <a:effectLst/>
                <a:latin typeface="+mn-lt"/>
                <a:ea typeface="+mn-ea"/>
                <a:cs typeface="+mn-cs"/>
              </a:rPr>
              <a:t>:</a:t>
            </a:r>
          </a:p>
          <a:p>
            <a:endParaRPr lang="en-CA" dirty="0"/>
          </a:p>
          <a:p>
            <a:r>
              <a:rPr lang="en-CA" sz="1200" dirty="0"/>
              <a:t>Here are some questions to think about:</a:t>
            </a:r>
          </a:p>
          <a:p>
            <a:pPr marL="457200" lvl="0" indent="-457200">
              <a:buFont typeface="Arial" panose="020B0604020202020204" pitchFamily="34" charset="0"/>
              <a:buChar char="•"/>
            </a:pPr>
            <a:r>
              <a:rPr lang="en-CA" sz="1200" dirty="0"/>
              <a:t>Have you made a will?</a:t>
            </a:r>
          </a:p>
          <a:p>
            <a:pPr marL="457200" lvl="0" indent="-457200">
              <a:buFont typeface="Arial" panose="020B0604020202020204" pitchFamily="34" charset="0"/>
              <a:buChar char="•"/>
            </a:pPr>
            <a:r>
              <a:rPr lang="en-CA" sz="1200" dirty="0"/>
              <a:t>Have you saved money for your children's or grandchildren’s education?</a:t>
            </a:r>
          </a:p>
          <a:p>
            <a:pPr marL="457200" lvl="0" indent="-457200">
              <a:buFont typeface="Arial" panose="020B0604020202020204" pitchFamily="34" charset="0"/>
              <a:buChar char="•"/>
            </a:pPr>
            <a:r>
              <a:rPr lang="en-CA" sz="1200" dirty="0"/>
              <a:t>Have you decided who could be guardians for your children?</a:t>
            </a:r>
          </a:p>
          <a:p>
            <a:pPr marL="457200" lvl="0" indent="-457200">
              <a:buFont typeface="Arial" panose="020B0604020202020204" pitchFamily="34" charset="0"/>
              <a:buChar char="•"/>
            </a:pPr>
            <a:r>
              <a:rPr lang="en-CA" sz="1200" dirty="0"/>
              <a:t>Have you a plan for retirement?</a:t>
            </a:r>
          </a:p>
          <a:p>
            <a:pPr marL="457200" lvl="0" indent="-457200">
              <a:buFont typeface="Arial" panose="020B0604020202020204" pitchFamily="34" charset="0"/>
              <a:buChar char="•"/>
            </a:pPr>
            <a:r>
              <a:rPr lang="en-CA" sz="1200" dirty="0"/>
              <a:t>Have you needed to make a difficult health-care decision? </a:t>
            </a:r>
          </a:p>
          <a:p>
            <a:pPr marL="457200" indent="-457200">
              <a:buFont typeface="Arial" panose="020B0604020202020204" pitchFamily="34" charset="0"/>
              <a:buChar char="•"/>
            </a:pPr>
            <a:r>
              <a:rPr lang="en-US" sz="1200" dirty="0"/>
              <a:t>Have you helped someone else go to medical appointments and helped them understand what was said?</a:t>
            </a:r>
          </a:p>
          <a:p>
            <a:endParaRPr lang="en-CA" dirty="0"/>
          </a:p>
        </p:txBody>
      </p:sp>
      <p:sp>
        <p:nvSpPr>
          <p:cNvPr id="4" name="Slide Number Placeholder 3"/>
          <p:cNvSpPr>
            <a:spLocks noGrp="1"/>
          </p:cNvSpPr>
          <p:nvPr>
            <p:ph type="sldNum" sz="quarter" idx="5"/>
          </p:nvPr>
        </p:nvSpPr>
        <p:spPr/>
        <p:txBody>
          <a:bodyPr/>
          <a:lstStyle/>
          <a:p>
            <a:fld id="{89631986-85C3-3142-8581-C9C502931A89}" type="slidenum">
              <a:rPr lang="en-US" smtClean="0"/>
              <a:t>8</a:t>
            </a:fld>
            <a:endParaRPr lang="en-US"/>
          </a:p>
        </p:txBody>
      </p:sp>
    </p:spTree>
    <p:extLst>
      <p:ext uri="{BB962C8B-B14F-4D97-AF65-F5344CB8AC3E}">
        <p14:creationId xmlns:p14="http://schemas.microsoft.com/office/powerpoint/2010/main" val="272470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5138" y="354013"/>
            <a:ext cx="3387725" cy="1906587"/>
          </a:xfrm>
        </p:spPr>
      </p:sp>
      <p:sp>
        <p:nvSpPr>
          <p:cNvPr id="3" name="Notes Placeholder 2"/>
          <p:cNvSpPr>
            <a:spLocks noGrp="1"/>
          </p:cNvSpPr>
          <p:nvPr>
            <p:ph type="body" idx="1"/>
          </p:nvPr>
        </p:nvSpPr>
        <p:spPr>
          <a:xfrm>
            <a:off x="485775" y="2332183"/>
            <a:ext cx="5886450" cy="6426200"/>
          </a:xfrm>
        </p:spPr>
        <p:txBody>
          <a:bodyPr/>
          <a:lstStyle/>
          <a:p>
            <a:pPr lvl="0"/>
            <a:r>
              <a:rPr lang="en-CA" sz="1200" b="1" kern="1200" dirty="0">
                <a:solidFill>
                  <a:schemeClr val="tx1"/>
                </a:solidFill>
                <a:effectLst/>
                <a:latin typeface="+mn-lt"/>
                <a:ea typeface="+mn-ea"/>
                <a:cs typeface="+mn-cs"/>
              </a:rPr>
              <a:t>Explain that health-care planning is just as important as financial and estate planning:</a:t>
            </a:r>
          </a:p>
          <a:p>
            <a:pPr lvl="0"/>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Life is a complicated journey full of ups and downs. To make life easier, most people do some form of life planning for themselves and their families. They plan for tomorrow so they can live for today. Each type of planning includes thinking, talking, and planning to make sure we can have the life we want. Planning can also include recording our choices in forms or documents.</a:t>
            </a:r>
          </a:p>
          <a:p>
            <a:r>
              <a:rPr lang="en-CA"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Estate planning: </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People make wills to say what they want done with their assets when they die, and if needed, to appoint guardians to look after their children.</a:t>
            </a:r>
          </a:p>
          <a:p>
            <a:r>
              <a:rPr lang="en-CA"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Financial planning:</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People save money for school, major purchases and retirement. They buy insurance in case something happens to their house, car or themselves. </a:t>
            </a:r>
          </a:p>
          <a:p>
            <a:r>
              <a:rPr lang="en-CA"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Personal-care planning:</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People make preparations for day-to-day life decisions such as: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Living arrangements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Diet and dress, and other day-to-day decisions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Exercising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Driving</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Working</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Deciding who you have contact with</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Any cultural traditions that are important to you</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Types of clothing for special occasions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Foods that are nourishing</a:t>
            </a:r>
          </a:p>
          <a:p>
            <a:r>
              <a:rPr lang="en-CA"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Health-care planning: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People prepare for changes in their health, so they are ready to make decisions. They also prepare for situations where they cannot speak for themselves, and who will speak for them if this happens.</a:t>
            </a:r>
          </a:p>
          <a:p>
            <a:r>
              <a:rPr lang="en-CA" sz="1200" kern="1200" dirty="0">
                <a:solidFill>
                  <a:schemeClr val="tx1"/>
                </a:solidFill>
                <a:effectLst/>
                <a:latin typeface="+mn-lt"/>
                <a:ea typeface="+mn-ea"/>
                <a:cs typeface="+mn-cs"/>
              </a:rPr>
              <a:t>Just like you change your financial and legal plans for each stage of your life journey, your health-care plans should be updated, too.</a:t>
            </a:r>
          </a:p>
        </p:txBody>
      </p:sp>
      <p:sp>
        <p:nvSpPr>
          <p:cNvPr id="4" name="Slide Number Placeholder 3"/>
          <p:cNvSpPr>
            <a:spLocks noGrp="1"/>
          </p:cNvSpPr>
          <p:nvPr>
            <p:ph type="sldNum" sz="quarter" idx="5"/>
          </p:nvPr>
        </p:nvSpPr>
        <p:spPr/>
        <p:txBody>
          <a:bodyPr/>
          <a:lstStyle/>
          <a:p>
            <a:fld id="{89631986-85C3-3142-8581-C9C502931A89}" type="slidenum">
              <a:rPr lang="en-US" smtClean="0"/>
              <a:t>9</a:t>
            </a:fld>
            <a:endParaRPr lang="en-US"/>
          </a:p>
        </p:txBody>
      </p:sp>
    </p:spTree>
    <p:extLst>
      <p:ext uri="{BB962C8B-B14F-4D97-AF65-F5344CB8AC3E}">
        <p14:creationId xmlns:p14="http://schemas.microsoft.com/office/powerpoint/2010/main" val="326927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userDrawn="1"/>
        </p:nvGrpSpPr>
        <p:grpSpPr>
          <a:xfrm>
            <a:off x="0" y="-30697"/>
            <a:ext cx="12192000" cy="6858000"/>
            <a:chOff x="0" y="0"/>
            <a:chExt cx="9144000" cy="6858000"/>
          </a:xfrm>
          <a:solidFill>
            <a:schemeClr val="accent5">
              <a:lumMod val="60000"/>
              <a:lumOff val="40000"/>
            </a:schemeClr>
          </a:solidFill>
        </p:grpSpPr>
        <p:sp>
          <p:nvSpPr>
            <p:cNvPr id="4" name="Rectangle 3"/>
            <p:cNvSpPr/>
            <p:nvPr userDrawn="1"/>
          </p:nvSpPr>
          <p:spPr>
            <a:xfrm>
              <a:off x="0" y="0"/>
              <a:ext cx="9144000"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1322881"/>
              <a:ext cx="4059755" cy="5532811"/>
            </a:xfrm>
            <a:prstGeom prst="rect">
              <a:avLst/>
            </a:prstGeom>
            <a:grpFill/>
            <a:effectLst/>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12444" y="6090082"/>
              <a:ext cx="1420844" cy="595824"/>
            </a:xfrm>
            <a:prstGeom prst="rect">
              <a:avLst/>
            </a:prstGeom>
            <a:grpFill/>
          </p:spPr>
        </p:pic>
      </p:grpSp>
      <p:sp>
        <p:nvSpPr>
          <p:cNvPr id="2" name="Title 1"/>
          <p:cNvSpPr>
            <a:spLocks noGrp="1"/>
          </p:cNvSpPr>
          <p:nvPr>
            <p:ph type="ctrTitle" hasCustomPrompt="1"/>
          </p:nvPr>
        </p:nvSpPr>
        <p:spPr>
          <a:xfrm>
            <a:off x="907627" y="2130426"/>
            <a:ext cx="10369973" cy="1470025"/>
          </a:xfrm>
        </p:spPr>
        <p:txBody>
          <a:bodyPr/>
          <a:lstStyle>
            <a:lvl1pPr algn="ctr">
              <a:defRPr lang="en-US" dirty="0"/>
            </a:lvl1pPr>
          </a:lstStyle>
          <a:p>
            <a:r>
              <a:rPr lang="en-US"/>
              <a:t>Click to edit master title style</a:t>
            </a:r>
          </a:p>
        </p:txBody>
      </p:sp>
      <p:sp>
        <p:nvSpPr>
          <p:cNvPr id="3" name="Subtitle 2"/>
          <p:cNvSpPr>
            <a:spLocks noGrp="1"/>
          </p:cNvSpPr>
          <p:nvPr>
            <p:ph type="subTitle" idx="1"/>
          </p:nvPr>
        </p:nvSpPr>
        <p:spPr>
          <a:xfrm>
            <a:off x="907627" y="3600450"/>
            <a:ext cx="10369973" cy="20383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a:extLst>
              <a:ext uri="{FF2B5EF4-FFF2-40B4-BE49-F238E27FC236}">
                <a16:creationId xmlns:a16="http://schemas.microsoft.com/office/drawing/2014/main" id="{E0222C5B-D0E4-40C9-9C0F-B28559635B0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5498" y="6335486"/>
            <a:ext cx="1079612" cy="355111"/>
          </a:xfrm>
          <a:prstGeom prst="rect">
            <a:avLst/>
          </a:prstGeom>
        </p:spPr>
      </p:pic>
    </p:spTree>
    <p:extLst>
      <p:ext uri="{BB962C8B-B14F-4D97-AF65-F5344CB8AC3E}">
        <p14:creationId xmlns:p14="http://schemas.microsoft.com/office/powerpoint/2010/main" val="17796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p>
        </p:txBody>
      </p:sp>
      <p:sp>
        <p:nvSpPr>
          <p:cNvPr id="3" name="Content Placeholder 2"/>
          <p:cNvSpPr>
            <a:spLocks noGrp="1"/>
          </p:cNvSpPr>
          <p:nvPr>
            <p:ph sz="half" idx="1"/>
          </p:nvPr>
        </p:nvSpPr>
        <p:spPr>
          <a:xfrm>
            <a:off x="1756699" y="1245766"/>
            <a:ext cx="4811251" cy="4928893"/>
          </a:xfrm>
        </p:spPr>
        <p:txBody>
          <a:bodyPr/>
          <a:lstStyle>
            <a:lvl1pPr>
              <a:defRPr sz="28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38376" y="1245765"/>
            <a:ext cx="4844025" cy="4928893"/>
          </a:xfrm>
        </p:spPr>
        <p:txBody>
          <a:bodyPr/>
          <a:lstStyle>
            <a:lvl1pPr>
              <a:defRPr sz="28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47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56698" y="1249681"/>
            <a:ext cx="4798141" cy="7447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756698" y="2026894"/>
            <a:ext cx="4798141" cy="4137933"/>
          </a:xfrm>
        </p:spPr>
        <p:txBody>
          <a:bodyPr/>
          <a:lstStyle>
            <a:lvl1pPr>
              <a:defRPr sz="24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64594" y="1249681"/>
            <a:ext cx="4817807" cy="7447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64594" y="2026893"/>
            <a:ext cx="4817807" cy="4137934"/>
          </a:xfrm>
        </p:spPr>
        <p:txBody>
          <a:bodyPr/>
          <a:lstStyle>
            <a:lvl1pPr>
              <a:defRPr sz="24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61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43587" y="371060"/>
            <a:ext cx="3208355" cy="2463580"/>
          </a:xfrm>
        </p:spPr>
        <p:txBody>
          <a:bodyPr vert="horz" anchor="t" anchorCtr="0">
            <a:noAutofit/>
          </a:bodyPr>
          <a:lstStyle>
            <a:lvl1pPr algn="l">
              <a:defRPr lang="en-US" dirty="0"/>
            </a:lvl1pPr>
          </a:lstStyle>
          <a:p>
            <a:r>
              <a:rPr lang="en-US"/>
              <a:t>Click to edit Master title style</a:t>
            </a:r>
          </a:p>
        </p:txBody>
      </p:sp>
      <p:sp>
        <p:nvSpPr>
          <p:cNvPr id="3" name="Content Placeholder 2"/>
          <p:cNvSpPr>
            <a:spLocks noGrp="1"/>
          </p:cNvSpPr>
          <p:nvPr>
            <p:ph idx="1"/>
          </p:nvPr>
        </p:nvSpPr>
        <p:spPr>
          <a:xfrm>
            <a:off x="5125885" y="371060"/>
            <a:ext cx="6456516" cy="5877340"/>
          </a:xfrm>
        </p:spPr>
        <p:txBody>
          <a:bodyPr/>
          <a:lstStyle>
            <a:lvl1pPr>
              <a:defRPr sz="3200"/>
            </a:lvl1pPr>
            <a:lvl2pPr>
              <a:defRPr sz="28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743587" y="2976880"/>
            <a:ext cx="3208355" cy="327152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0489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43588" y="5418301"/>
            <a:ext cx="9794637" cy="349253"/>
          </a:xfrm>
        </p:spPr>
        <p:txBody>
          <a:bodyPr anchor="b"/>
          <a:lstStyle>
            <a:lvl1pPr algn="r">
              <a:defRPr sz="2000" b="1"/>
            </a:lvl1pPr>
          </a:lstStyle>
          <a:p>
            <a:r>
              <a:rPr lang="en-US"/>
              <a:t>Click to edit Master title style</a:t>
            </a:r>
          </a:p>
        </p:txBody>
      </p:sp>
      <p:sp>
        <p:nvSpPr>
          <p:cNvPr id="3" name="Picture Placeholder 2"/>
          <p:cNvSpPr>
            <a:spLocks noGrp="1"/>
          </p:cNvSpPr>
          <p:nvPr>
            <p:ph type="pic" idx="1"/>
          </p:nvPr>
        </p:nvSpPr>
        <p:spPr>
          <a:xfrm>
            <a:off x="1743588" y="371062"/>
            <a:ext cx="9794637" cy="49222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43588" y="5762336"/>
            <a:ext cx="9794637" cy="406159"/>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93945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48148EF0-1451-8D49-8A18-65FBFF8D91C6}"/>
              </a:ext>
            </a:extLst>
          </p:cNvPr>
          <p:cNvSpPr>
            <a:spLocks noGrp="1"/>
          </p:cNvSpPr>
          <p:nvPr>
            <p:ph type="title"/>
          </p:nvPr>
        </p:nvSpPr>
        <p:spPr>
          <a:xfrm>
            <a:off x="595747" y="274642"/>
            <a:ext cx="11000509" cy="779462"/>
          </a:xfrm>
          <a:prstGeom prst="rect">
            <a:avLst/>
          </a:prstGeom>
        </p:spPr>
        <p:txBody>
          <a:bodyPr vert="horz" lIns="0" tIns="0" rIns="0" bIns="0" rtlCol="0" anchor="t" anchorCtr="0">
            <a:normAutofit/>
          </a:bodyPr>
          <a:lstStyle/>
          <a:p>
            <a:r>
              <a:rPr lang="en-US"/>
              <a:t>Click to edit Master title style</a:t>
            </a:r>
          </a:p>
        </p:txBody>
      </p:sp>
      <p:sp>
        <p:nvSpPr>
          <p:cNvPr id="6" name="Text Placeholder 2">
            <a:extLst>
              <a:ext uri="{FF2B5EF4-FFF2-40B4-BE49-F238E27FC236}">
                <a16:creationId xmlns:a16="http://schemas.microsoft.com/office/drawing/2014/main" id="{1086F800-8A43-DD41-BCFD-741E05003120}"/>
              </a:ext>
            </a:extLst>
          </p:cNvPr>
          <p:cNvSpPr>
            <a:spLocks noGrp="1"/>
          </p:cNvSpPr>
          <p:nvPr>
            <p:ph idx="1"/>
          </p:nvPr>
        </p:nvSpPr>
        <p:spPr>
          <a:xfrm>
            <a:off x="595746" y="1232697"/>
            <a:ext cx="11000511" cy="47424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7" name="Table 6">
            <a:extLst>
              <a:ext uri="{FF2B5EF4-FFF2-40B4-BE49-F238E27FC236}">
                <a16:creationId xmlns:a16="http://schemas.microsoft.com/office/drawing/2014/main" id="{A39A53BB-1138-B441-AD15-372044EE677D}"/>
              </a:ext>
            </a:extLst>
          </p:cNvPr>
          <p:cNvGraphicFramePr>
            <a:graphicFrameLocks noGrp="1"/>
          </p:cNvGraphicFramePr>
          <p:nvPr userDrawn="1">
            <p:extLst>
              <p:ext uri="{D42A27DB-BD31-4B8C-83A1-F6EECF244321}">
                <p14:modId xmlns:p14="http://schemas.microsoft.com/office/powerpoint/2010/main" val="869708203"/>
              </p:ext>
            </p:extLst>
          </p:nvPr>
        </p:nvGraphicFramePr>
        <p:xfrm>
          <a:off x="0" y="6089635"/>
          <a:ext cx="12192000" cy="103516"/>
        </p:xfrm>
        <a:graphic>
          <a:graphicData uri="http://schemas.openxmlformats.org/drawingml/2006/table">
            <a:tbl>
              <a:tblPr firstRow="1" firstCol="1" bandRow="1">
                <a:tableStyleId>{5C22544A-7EE6-4342-B048-85BDC9FD1C3A}</a:tableStyleId>
              </a:tblPr>
              <a:tblGrid>
                <a:gridCol w="2438400">
                  <a:extLst>
                    <a:ext uri="{9D8B030D-6E8A-4147-A177-3AD203B41FA5}">
                      <a16:colId xmlns:a16="http://schemas.microsoft.com/office/drawing/2014/main" val="1016334621"/>
                    </a:ext>
                  </a:extLst>
                </a:gridCol>
                <a:gridCol w="2438400">
                  <a:extLst>
                    <a:ext uri="{9D8B030D-6E8A-4147-A177-3AD203B41FA5}">
                      <a16:colId xmlns:a16="http://schemas.microsoft.com/office/drawing/2014/main" val="4258979130"/>
                    </a:ext>
                  </a:extLst>
                </a:gridCol>
                <a:gridCol w="2438400">
                  <a:extLst>
                    <a:ext uri="{9D8B030D-6E8A-4147-A177-3AD203B41FA5}">
                      <a16:colId xmlns:a16="http://schemas.microsoft.com/office/drawing/2014/main" val="2805955586"/>
                    </a:ext>
                  </a:extLst>
                </a:gridCol>
                <a:gridCol w="2438400">
                  <a:extLst>
                    <a:ext uri="{9D8B030D-6E8A-4147-A177-3AD203B41FA5}">
                      <a16:colId xmlns:a16="http://schemas.microsoft.com/office/drawing/2014/main" val="569466904"/>
                    </a:ext>
                  </a:extLst>
                </a:gridCol>
                <a:gridCol w="2438400">
                  <a:extLst>
                    <a:ext uri="{9D8B030D-6E8A-4147-A177-3AD203B41FA5}">
                      <a16:colId xmlns:a16="http://schemas.microsoft.com/office/drawing/2014/main" val="1623889773"/>
                    </a:ext>
                  </a:extLst>
                </a:gridCol>
              </a:tblGrid>
              <a:tr h="103516">
                <a:tc>
                  <a:txBody>
                    <a:bodyPr/>
                    <a:lstStyle/>
                    <a:p>
                      <a:pPr>
                        <a:spcAft>
                          <a:spcPts val="0"/>
                        </a:spcAft>
                      </a:pPr>
                      <a:r>
                        <a:rPr lang="en-CA" sz="400">
                          <a:effectLst/>
                        </a:rPr>
                        <a:t> </a:t>
                      </a:r>
                      <a:endParaRPr lang="en-CA"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spcAft>
                          <a:spcPts val="0"/>
                        </a:spcAft>
                      </a:pPr>
                      <a:r>
                        <a:rPr lang="en-CA" sz="400">
                          <a:effectLst/>
                        </a:rPr>
                        <a:t> </a:t>
                      </a:r>
                      <a:endParaRPr lang="en-CA"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2"/>
                    </a:solidFill>
                  </a:tcPr>
                </a:tc>
                <a:tc>
                  <a:txBody>
                    <a:bodyPr/>
                    <a:lstStyle/>
                    <a:p>
                      <a:pPr>
                        <a:spcAft>
                          <a:spcPts val="0"/>
                        </a:spcAft>
                      </a:pPr>
                      <a:r>
                        <a:rPr lang="en-CA" sz="400">
                          <a:effectLst/>
                        </a:rPr>
                        <a:t> </a:t>
                      </a:r>
                      <a:endParaRPr lang="en-CA"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3"/>
                    </a:solidFill>
                  </a:tcPr>
                </a:tc>
                <a:tc>
                  <a:txBody>
                    <a:bodyPr/>
                    <a:lstStyle/>
                    <a:p>
                      <a:pPr>
                        <a:spcAft>
                          <a:spcPts val="0"/>
                        </a:spcAft>
                      </a:pPr>
                      <a:r>
                        <a:rPr lang="en-CA" sz="400">
                          <a:effectLst/>
                        </a:rPr>
                        <a:t> </a:t>
                      </a:r>
                      <a:endParaRPr lang="en-CA"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solidFill>
                  </a:tcPr>
                </a:tc>
                <a:tc>
                  <a:txBody>
                    <a:bodyPr/>
                    <a:lstStyle/>
                    <a:p>
                      <a:pPr>
                        <a:spcAft>
                          <a:spcPts val="0"/>
                        </a:spcAft>
                      </a:pPr>
                      <a:r>
                        <a:rPr lang="en-CA" sz="400">
                          <a:effectLst/>
                        </a:rPr>
                        <a:t> </a:t>
                      </a:r>
                      <a:endParaRPr lang="en-CA"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2273834743"/>
                  </a:ext>
                </a:extLst>
              </a:tr>
            </a:tbl>
          </a:graphicData>
        </a:graphic>
      </p:graphicFrame>
      <p:pic>
        <p:nvPicPr>
          <p:cNvPr id="8" name="Picture 7" descr="A close up of a sign&#10;&#10;Description automatically generated">
            <a:extLst>
              <a:ext uri="{FF2B5EF4-FFF2-40B4-BE49-F238E27FC236}">
                <a16:creationId xmlns:a16="http://schemas.microsoft.com/office/drawing/2014/main" id="{EE6BC998-F3F9-334C-A066-227BEFE77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9639" y="6319310"/>
            <a:ext cx="933401" cy="341497"/>
          </a:xfrm>
          <a:prstGeom prst="rect">
            <a:avLst/>
          </a:prstGeom>
        </p:spPr>
      </p:pic>
      <p:pic>
        <p:nvPicPr>
          <p:cNvPr id="3" name="Picture 2">
            <a:extLst>
              <a:ext uri="{FF2B5EF4-FFF2-40B4-BE49-F238E27FC236}">
                <a16:creationId xmlns:a16="http://schemas.microsoft.com/office/drawing/2014/main" id="{95A9D0B9-0874-4544-86FA-2C1A33CB68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3521" y="6242783"/>
            <a:ext cx="1648880" cy="518588"/>
          </a:xfrm>
          <a:prstGeom prst="rect">
            <a:avLst/>
          </a:prstGeom>
        </p:spPr>
      </p:pic>
    </p:spTree>
    <p:extLst>
      <p:ext uri="{BB962C8B-B14F-4D97-AF65-F5344CB8AC3E}">
        <p14:creationId xmlns:p14="http://schemas.microsoft.com/office/powerpoint/2010/main" val="418285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48148EF0-1451-8D49-8A18-65FBFF8D91C6}"/>
              </a:ext>
            </a:extLst>
          </p:cNvPr>
          <p:cNvSpPr>
            <a:spLocks noGrp="1"/>
          </p:cNvSpPr>
          <p:nvPr>
            <p:ph type="title"/>
          </p:nvPr>
        </p:nvSpPr>
        <p:spPr>
          <a:xfrm>
            <a:off x="595747" y="274642"/>
            <a:ext cx="11000509" cy="779462"/>
          </a:xfrm>
          <a:prstGeom prst="rect">
            <a:avLst/>
          </a:prstGeom>
        </p:spPr>
        <p:txBody>
          <a:bodyPr vert="horz" lIns="0" tIns="0" rIns="0" bIns="0" rtlCol="0" anchor="t" anchorCtr="0">
            <a:normAutofit/>
          </a:bodyPr>
          <a:lstStyle/>
          <a:p>
            <a:r>
              <a:rPr lang="en-US"/>
              <a:t>Click to edit Master title style</a:t>
            </a:r>
          </a:p>
        </p:txBody>
      </p:sp>
      <p:sp>
        <p:nvSpPr>
          <p:cNvPr id="6" name="Text Placeholder 2">
            <a:extLst>
              <a:ext uri="{FF2B5EF4-FFF2-40B4-BE49-F238E27FC236}">
                <a16:creationId xmlns:a16="http://schemas.microsoft.com/office/drawing/2014/main" id="{1086F800-8A43-DD41-BCFD-741E05003120}"/>
              </a:ext>
            </a:extLst>
          </p:cNvPr>
          <p:cNvSpPr>
            <a:spLocks noGrp="1"/>
          </p:cNvSpPr>
          <p:nvPr>
            <p:ph idx="1"/>
          </p:nvPr>
        </p:nvSpPr>
        <p:spPr>
          <a:xfrm>
            <a:off x="595746" y="1232697"/>
            <a:ext cx="11000511" cy="47424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sign&#10;&#10;Description automatically generated">
            <a:extLst>
              <a:ext uri="{FF2B5EF4-FFF2-40B4-BE49-F238E27FC236}">
                <a16:creationId xmlns:a16="http://schemas.microsoft.com/office/drawing/2014/main" id="{EE6BC998-F3F9-334C-A066-227BEFE77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9639" y="6319310"/>
            <a:ext cx="979069" cy="341497"/>
          </a:xfrm>
          <a:prstGeom prst="rect">
            <a:avLst/>
          </a:prstGeom>
        </p:spPr>
      </p:pic>
      <p:pic>
        <p:nvPicPr>
          <p:cNvPr id="4" name="Picture 3">
            <a:extLst>
              <a:ext uri="{FF2B5EF4-FFF2-40B4-BE49-F238E27FC236}">
                <a16:creationId xmlns:a16="http://schemas.microsoft.com/office/drawing/2014/main" id="{34CF08E9-8A19-43B0-BCAF-217948FDEF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3521" y="6242783"/>
            <a:ext cx="1648880" cy="518588"/>
          </a:xfrm>
          <a:prstGeom prst="rect">
            <a:avLst/>
          </a:prstGeom>
        </p:spPr>
      </p:pic>
    </p:spTree>
    <p:extLst>
      <p:ext uri="{BB962C8B-B14F-4D97-AF65-F5344CB8AC3E}">
        <p14:creationId xmlns:p14="http://schemas.microsoft.com/office/powerpoint/2010/main" val="336294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ighlight Yellow">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a:gsLst>
              <a:gs pos="0">
                <a:schemeClr val="accent5">
                  <a:lumMod val="40000"/>
                  <a:lumOff val="60000"/>
                  <a:alpha val="85000"/>
                </a:schemeClr>
              </a:gs>
              <a:gs pos="39000">
                <a:schemeClr val="accent5">
                  <a:lumMod val="60000"/>
                  <a:lumOff val="40000"/>
                  <a:alpha val="85000"/>
                </a:schemeClr>
              </a:gs>
              <a:gs pos="100000">
                <a:schemeClr val="accent5">
                  <a:alpha val="9000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22027" y="561111"/>
            <a:ext cx="10369973" cy="761771"/>
          </a:xfrm>
          <a:solidFill>
            <a:schemeClr val="accent1"/>
          </a:solidFill>
        </p:spPr>
        <p:txBody>
          <a:bodyPr anchor="ctr">
            <a:noAutofit/>
          </a:bodyPr>
          <a:lstStyle>
            <a:lvl1pPr marL="176213" indent="0" algn="l">
              <a:defRPr lang="en-US" sz="4000" b="1" kern="1200" cap="none" dirty="0">
                <a:solidFill>
                  <a:schemeClr val="bg1"/>
                </a:solidFill>
                <a:latin typeface="+mj-lt"/>
                <a:ea typeface="+mj-ea"/>
                <a:cs typeface="+mj-cs"/>
              </a:defRPr>
            </a:lvl1pPr>
          </a:lstStyle>
          <a:p>
            <a:r>
              <a:rPr lang="en-US"/>
              <a:t>Click to edit master title style</a:t>
            </a:r>
          </a:p>
        </p:txBody>
      </p:sp>
      <p:pic>
        <p:nvPicPr>
          <p:cNvPr id="15" name="Picture 14"/>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1322882"/>
            <a:ext cx="5413007" cy="5532811"/>
          </a:xfrm>
          <a:prstGeom prst="rect">
            <a:avLst/>
          </a:prstGeom>
          <a:noFill/>
          <a:effectLst/>
        </p:spPr>
      </p:pic>
      <p:sp>
        <p:nvSpPr>
          <p:cNvPr id="11" name="Content Placeholder 2"/>
          <p:cNvSpPr>
            <a:spLocks noGrp="1"/>
          </p:cNvSpPr>
          <p:nvPr>
            <p:ph idx="10"/>
          </p:nvPr>
        </p:nvSpPr>
        <p:spPr>
          <a:xfrm>
            <a:off x="2977057" y="1564106"/>
            <a:ext cx="8670672" cy="4415508"/>
          </a:xfrm>
        </p:spPr>
        <p:txBody>
          <a:bodyPr anchor="t">
            <a:noAutofit/>
          </a:bodyPr>
          <a:lstStyle>
            <a:lvl1pPr marL="176213" indent="0" algn="l">
              <a:spcBef>
                <a:spcPts val="600"/>
              </a:spcBef>
              <a:spcAft>
                <a:spcPts val="600"/>
              </a:spcAft>
              <a:defRPr i="1">
                <a:solidFill>
                  <a:schemeClr val="accent1">
                    <a:lumMod val="50000"/>
                  </a:schemeClr>
                </a:solidFill>
              </a:defRPr>
            </a:lvl1pPr>
            <a:lvl2pPr>
              <a:spcBef>
                <a:spcPts val="600"/>
              </a:spcBef>
              <a:spcAft>
                <a:spcPts val="600"/>
              </a:spcAft>
              <a:defRPr/>
            </a:lvl2pPr>
          </a:lstStyle>
          <a:p>
            <a:pPr lvl="0"/>
            <a:r>
              <a:rPr lang="en-US"/>
              <a:t>Edit Master text styles</a:t>
            </a:r>
          </a:p>
          <a:p>
            <a:pPr lvl="1"/>
            <a:endParaRPr lang="en-US"/>
          </a:p>
        </p:txBody>
      </p:sp>
      <p:pic>
        <p:nvPicPr>
          <p:cNvPr id="3" name="Picture 2">
            <a:extLst>
              <a:ext uri="{FF2B5EF4-FFF2-40B4-BE49-F238E27FC236}">
                <a16:creationId xmlns:a16="http://schemas.microsoft.com/office/drawing/2014/main" id="{C5843ECE-5B14-466B-B3DF-D36BCA51F48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449" r="-1005" b="-527"/>
          <a:stretch/>
        </p:blipFill>
        <p:spPr>
          <a:xfrm>
            <a:off x="9943364" y="6270931"/>
            <a:ext cx="1704365" cy="516786"/>
          </a:xfrm>
          <a:prstGeom prst="rect">
            <a:avLst/>
          </a:prstGeom>
        </p:spPr>
      </p:pic>
    </p:spTree>
    <p:extLst>
      <p:ext uri="{BB962C8B-B14F-4D97-AF65-F5344CB8AC3E}">
        <p14:creationId xmlns:p14="http://schemas.microsoft.com/office/powerpoint/2010/main" val="34990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Orange">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gradFill flip="none" rotWithShape="1">
            <a:gsLst>
              <a:gs pos="0">
                <a:schemeClr val="accent4">
                  <a:lumMod val="20000"/>
                  <a:lumOff val="80000"/>
                </a:schemeClr>
              </a:gs>
              <a:gs pos="39000">
                <a:schemeClr val="accent4">
                  <a:lumMod val="40000"/>
                  <a:lumOff val="60000"/>
                </a:schemeClr>
              </a:gs>
              <a:gs pos="100000">
                <a:schemeClr val="accent4">
                  <a:lumMod val="60000"/>
                  <a:lumOff val="4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1322882"/>
            <a:ext cx="5413007" cy="5532811"/>
          </a:xfrm>
          <a:prstGeom prst="rect">
            <a:avLst/>
          </a:prstGeom>
          <a:noFill/>
          <a:effectLst/>
        </p:spPr>
      </p:pic>
      <p:sp>
        <p:nvSpPr>
          <p:cNvPr id="2" name="Title 1"/>
          <p:cNvSpPr>
            <a:spLocks noGrp="1"/>
          </p:cNvSpPr>
          <p:nvPr>
            <p:ph type="ctrTitle" hasCustomPrompt="1"/>
          </p:nvPr>
        </p:nvSpPr>
        <p:spPr>
          <a:xfrm>
            <a:off x="1822027" y="561111"/>
            <a:ext cx="10369973" cy="761771"/>
          </a:xfrm>
          <a:solidFill>
            <a:schemeClr val="accent3"/>
          </a:solidFill>
        </p:spPr>
        <p:txBody>
          <a:bodyPr anchor="ctr">
            <a:noAutofit/>
          </a:bodyPr>
          <a:lstStyle>
            <a:lvl1pPr marL="176213" indent="0" algn="l">
              <a:defRPr lang="en-US" sz="4000" b="1" kern="1200" cap="none" dirty="0">
                <a:solidFill>
                  <a:schemeClr val="bg1"/>
                </a:solidFill>
                <a:latin typeface="+mj-lt"/>
                <a:ea typeface="+mj-ea"/>
                <a:cs typeface="+mj-cs"/>
              </a:defRPr>
            </a:lvl1pPr>
          </a:lstStyle>
          <a:p>
            <a:r>
              <a:rPr lang="en-US"/>
              <a:t>Click to edit master title style</a:t>
            </a:r>
          </a:p>
        </p:txBody>
      </p:sp>
      <p:sp>
        <p:nvSpPr>
          <p:cNvPr id="13" name="Content Placeholder 2"/>
          <p:cNvSpPr>
            <a:spLocks noGrp="1"/>
          </p:cNvSpPr>
          <p:nvPr>
            <p:ph idx="10"/>
          </p:nvPr>
        </p:nvSpPr>
        <p:spPr>
          <a:xfrm>
            <a:off x="2977057" y="1564106"/>
            <a:ext cx="8670672" cy="4415508"/>
          </a:xfrm>
        </p:spPr>
        <p:txBody>
          <a:bodyPr anchor="t">
            <a:noAutofit/>
          </a:bodyPr>
          <a:lstStyle>
            <a:lvl1pPr marL="176213" indent="0" algn="l">
              <a:spcBef>
                <a:spcPts val="600"/>
              </a:spcBef>
              <a:spcAft>
                <a:spcPts val="600"/>
              </a:spcAft>
              <a:defRPr i="1">
                <a:solidFill>
                  <a:schemeClr val="accent3">
                    <a:lumMod val="75000"/>
                  </a:schemeClr>
                </a:solidFill>
              </a:defRPr>
            </a:lvl1pPr>
            <a:lvl2pPr marL="457200" indent="0">
              <a:spcBef>
                <a:spcPts val="600"/>
              </a:spcBef>
              <a:spcAft>
                <a:spcPts val="600"/>
              </a:spcAft>
              <a:buNone/>
              <a:defRPr>
                <a:solidFill>
                  <a:schemeClr val="accent3">
                    <a:lumMod val="75000"/>
                  </a:schemeClr>
                </a:solidFill>
              </a:defRPr>
            </a:lvl2pPr>
          </a:lstStyle>
          <a:p>
            <a:pPr lvl="0"/>
            <a:r>
              <a:rPr lang="en-US"/>
              <a:t>Edit Master text styles</a:t>
            </a:r>
          </a:p>
        </p:txBody>
      </p:sp>
      <p:sp>
        <p:nvSpPr>
          <p:cNvPr id="14" name="Rectangle 13"/>
          <p:cNvSpPr/>
          <p:nvPr userDrawn="1"/>
        </p:nvSpPr>
        <p:spPr>
          <a:xfrm>
            <a:off x="1743387" y="1150249"/>
            <a:ext cx="1233671" cy="2215991"/>
          </a:xfrm>
          <a:prstGeom prst="rect">
            <a:avLst/>
          </a:prstGeom>
        </p:spPr>
        <p:txBody>
          <a:bodyPr wrap="square">
            <a:spAutoFit/>
          </a:bodyPr>
          <a:lstStyle/>
          <a:p>
            <a:r>
              <a:rPr lang="en-CA" sz="13800">
                <a:solidFill>
                  <a:schemeClr val="accent3"/>
                </a:solidFill>
              </a:rPr>
              <a:t>“</a:t>
            </a:r>
          </a:p>
        </p:txBody>
      </p:sp>
      <p:pic>
        <p:nvPicPr>
          <p:cNvPr id="15" name="Picture 14"/>
          <p:cNvPicPr>
            <a:picLocks noChangeAspect="1"/>
          </p:cNvPicPr>
          <p:nvPr userDrawn="1"/>
        </p:nvPicPr>
        <p:blipFill rotWithShape="1">
          <a:blip r:embed="rId3" cstate="hqprint">
            <a:extLst>
              <a:ext uri="{28A0092B-C50C-407E-A947-70E740481C1C}">
                <a14:useLocalDpi xmlns:a14="http://schemas.microsoft.com/office/drawing/2010/main"/>
              </a:ext>
            </a:extLst>
          </a:blip>
          <a:srcRect l="-449" r="-1005" b="-527"/>
          <a:stretch/>
        </p:blipFill>
        <p:spPr>
          <a:xfrm>
            <a:off x="9943364" y="6270931"/>
            <a:ext cx="1704365" cy="516786"/>
          </a:xfrm>
          <a:prstGeom prst="rect">
            <a:avLst/>
          </a:prstGeom>
        </p:spPr>
      </p:pic>
    </p:spTree>
    <p:extLst>
      <p:ext uri="{BB962C8B-B14F-4D97-AF65-F5344CB8AC3E}">
        <p14:creationId xmlns:p14="http://schemas.microsoft.com/office/powerpoint/2010/main" val="322773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Highlight Orang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a:gsLst>
              <a:gs pos="0">
                <a:schemeClr val="accent3">
                  <a:lumMod val="20000"/>
                  <a:lumOff val="80000"/>
                </a:schemeClr>
              </a:gs>
              <a:gs pos="39000">
                <a:schemeClr val="accent3">
                  <a:lumMod val="40000"/>
                  <a:lumOff val="60000"/>
                </a:schemeClr>
              </a:gs>
              <a:gs pos="100000">
                <a:schemeClr val="accent3">
                  <a:lumMod val="60000"/>
                  <a:lumOff val="4000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1322882"/>
            <a:ext cx="5413007" cy="5532811"/>
          </a:xfrm>
          <a:prstGeom prst="rect">
            <a:avLst/>
          </a:prstGeom>
          <a:noFill/>
          <a:effectLst/>
        </p:spPr>
      </p:pic>
      <p:sp>
        <p:nvSpPr>
          <p:cNvPr id="2" name="Title 1"/>
          <p:cNvSpPr>
            <a:spLocks noGrp="1"/>
          </p:cNvSpPr>
          <p:nvPr>
            <p:ph type="ctrTitle" hasCustomPrompt="1"/>
          </p:nvPr>
        </p:nvSpPr>
        <p:spPr>
          <a:xfrm>
            <a:off x="1822027" y="561111"/>
            <a:ext cx="10369973" cy="761771"/>
          </a:xfrm>
          <a:solidFill>
            <a:schemeClr val="accent1"/>
          </a:solidFill>
        </p:spPr>
        <p:txBody>
          <a:bodyPr anchor="ctr">
            <a:noAutofit/>
          </a:bodyPr>
          <a:lstStyle>
            <a:lvl1pPr marL="176213" indent="0" algn="l">
              <a:defRPr lang="en-US" sz="4000" b="1" kern="1200" cap="none" dirty="0">
                <a:solidFill>
                  <a:schemeClr val="bg1"/>
                </a:solidFill>
                <a:latin typeface="+mj-lt"/>
                <a:ea typeface="+mj-ea"/>
                <a:cs typeface="+mj-cs"/>
              </a:defRPr>
            </a:lvl1pPr>
          </a:lstStyle>
          <a:p>
            <a:r>
              <a:rPr lang="en-US"/>
              <a:t>Click to edit master title style</a:t>
            </a:r>
          </a:p>
        </p:txBody>
      </p:sp>
      <p:sp>
        <p:nvSpPr>
          <p:cNvPr id="13" name="Content Placeholder 2"/>
          <p:cNvSpPr>
            <a:spLocks noGrp="1"/>
          </p:cNvSpPr>
          <p:nvPr>
            <p:ph idx="10"/>
          </p:nvPr>
        </p:nvSpPr>
        <p:spPr>
          <a:xfrm>
            <a:off x="2977057" y="1564106"/>
            <a:ext cx="8670672" cy="4415508"/>
          </a:xfrm>
        </p:spPr>
        <p:txBody>
          <a:bodyPr anchor="t">
            <a:noAutofit/>
          </a:bodyPr>
          <a:lstStyle>
            <a:lvl1pPr marL="176213" indent="0" algn="l">
              <a:spcBef>
                <a:spcPts val="600"/>
              </a:spcBef>
              <a:spcAft>
                <a:spcPts val="600"/>
              </a:spcAft>
              <a:defRPr i="1">
                <a:solidFill>
                  <a:schemeClr val="accent1">
                    <a:lumMod val="50000"/>
                  </a:schemeClr>
                </a:solidFill>
              </a:defRPr>
            </a:lvl1pPr>
            <a:lvl2pPr>
              <a:spcBef>
                <a:spcPts val="600"/>
              </a:spcBef>
              <a:spcAft>
                <a:spcPts val="600"/>
              </a:spcAft>
              <a:defRPr/>
            </a:lvl2pPr>
          </a:lstStyle>
          <a:p>
            <a:pPr lvl="0"/>
            <a:r>
              <a:rPr lang="en-US"/>
              <a:t>Edit Master text styles</a:t>
            </a:r>
          </a:p>
          <a:p>
            <a:pPr lvl="1"/>
            <a:endParaRPr lang="en-US"/>
          </a:p>
        </p:txBody>
      </p:sp>
      <p:sp>
        <p:nvSpPr>
          <p:cNvPr id="14" name="Rectangle 13"/>
          <p:cNvSpPr/>
          <p:nvPr userDrawn="1"/>
        </p:nvSpPr>
        <p:spPr>
          <a:xfrm>
            <a:off x="1743387" y="1150249"/>
            <a:ext cx="1233671" cy="2215991"/>
          </a:xfrm>
          <a:prstGeom prst="rect">
            <a:avLst/>
          </a:prstGeom>
        </p:spPr>
        <p:txBody>
          <a:bodyPr wrap="square">
            <a:spAutoFit/>
          </a:bodyPr>
          <a:lstStyle/>
          <a:p>
            <a:r>
              <a:rPr lang="en-CA" sz="13800">
                <a:solidFill>
                  <a:schemeClr val="accent1"/>
                </a:solidFill>
              </a:rPr>
              <a:t>“</a:t>
            </a:r>
          </a:p>
        </p:txBody>
      </p:sp>
      <p:pic>
        <p:nvPicPr>
          <p:cNvPr id="3" name="Picture 2">
            <a:extLst>
              <a:ext uri="{FF2B5EF4-FFF2-40B4-BE49-F238E27FC236}">
                <a16:creationId xmlns:a16="http://schemas.microsoft.com/office/drawing/2014/main" id="{95BFADD2-C1ED-42B4-AA03-D2A7ACCC8398}"/>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449" r="-1005" b="-527"/>
          <a:stretch/>
        </p:blipFill>
        <p:spPr>
          <a:xfrm>
            <a:off x="9943364" y="6270931"/>
            <a:ext cx="1704365" cy="516786"/>
          </a:xfrm>
          <a:prstGeom prst="rect">
            <a:avLst/>
          </a:prstGeom>
        </p:spPr>
      </p:pic>
    </p:spTree>
    <p:extLst>
      <p:ext uri="{BB962C8B-B14F-4D97-AF65-F5344CB8AC3E}">
        <p14:creationId xmlns:p14="http://schemas.microsoft.com/office/powerpoint/2010/main" val="141507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Teal">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gradFill>
            <a:gsLst>
              <a:gs pos="0">
                <a:schemeClr val="accent1">
                  <a:alpha val="25000"/>
                </a:schemeClr>
              </a:gs>
              <a:gs pos="39000">
                <a:schemeClr val="accent1">
                  <a:alpha val="35000"/>
                </a:schemeClr>
              </a:gs>
              <a:gs pos="100000">
                <a:schemeClr val="accent1">
                  <a:alpha val="7000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1322882"/>
            <a:ext cx="5413007" cy="5532811"/>
          </a:xfrm>
          <a:prstGeom prst="rect">
            <a:avLst/>
          </a:prstGeom>
          <a:noFill/>
          <a:effectLst/>
        </p:spPr>
      </p:pic>
      <p:sp>
        <p:nvSpPr>
          <p:cNvPr id="2" name="Title 1"/>
          <p:cNvSpPr>
            <a:spLocks noGrp="1"/>
          </p:cNvSpPr>
          <p:nvPr>
            <p:ph type="ctrTitle" hasCustomPrompt="1"/>
          </p:nvPr>
        </p:nvSpPr>
        <p:spPr>
          <a:xfrm>
            <a:off x="1822027" y="561111"/>
            <a:ext cx="10369973" cy="761771"/>
          </a:xfrm>
          <a:solidFill>
            <a:schemeClr val="accent3"/>
          </a:solidFill>
        </p:spPr>
        <p:txBody>
          <a:bodyPr anchor="ctr">
            <a:noAutofit/>
          </a:bodyPr>
          <a:lstStyle>
            <a:lvl1pPr marL="176213" indent="0" algn="l">
              <a:defRPr lang="en-US" sz="4000" b="1" kern="1200" cap="none" dirty="0">
                <a:solidFill>
                  <a:schemeClr val="bg1"/>
                </a:solidFill>
                <a:latin typeface="+mj-lt"/>
                <a:ea typeface="+mj-ea"/>
                <a:cs typeface="+mj-cs"/>
              </a:defRPr>
            </a:lvl1pPr>
          </a:lstStyle>
          <a:p>
            <a:r>
              <a:rPr lang="en-US"/>
              <a:t>Click to edit master title style</a:t>
            </a:r>
          </a:p>
        </p:txBody>
      </p:sp>
      <p:sp>
        <p:nvSpPr>
          <p:cNvPr id="15" name="Content Placeholder 2"/>
          <p:cNvSpPr>
            <a:spLocks noGrp="1"/>
          </p:cNvSpPr>
          <p:nvPr>
            <p:ph idx="10"/>
          </p:nvPr>
        </p:nvSpPr>
        <p:spPr>
          <a:xfrm>
            <a:off x="2977057" y="1564106"/>
            <a:ext cx="8670672" cy="4415508"/>
          </a:xfrm>
        </p:spPr>
        <p:txBody>
          <a:bodyPr anchor="t">
            <a:noAutofit/>
          </a:bodyPr>
          <a:lstStyle>
            <a:lvl1pPr marL="176213" indent="0" algn="l">
              <a:spcBef>
                <a:spcPts val="600"/>
              </a:spcBef>
              <a:spcAft>
                <a:spcPts val="600"/>
              </a:spcAft>
              <a:defRPr i="1">
                <a:solidFill>
                  <a:schemeClr val="accent3">
                    <a:lumMod val="75000"/>
                  </a:schemeClr>
                </a:solidFill>
              </a:defRPr>
            </a:lvl1pPr>
            <a:lvl2pPr marL="457200" indent="0">
              <a:spcBef>
                <a:spcPts val="600"/>
              </a:spcBef>
              <a:spcAft>
                <a:spcPts val="600"/>
              </a:spcAft>
              <a:buNone/>
              <a:defRPr>
                <a:solidFill>
                  <a:schemeClr val="accent3">
                    <a:lumMod val="75000"/>
                  </a:schemeClr>
                </a:solidFill>
              </a:defRPr>
            </a:lvl2pPr>
          </a:lstStyle>
          <a:p>
            <a:pPr lvl="0"/>
            <a:r>
              <a:rPr lang="en-US"/>
              <a:t>Edit Master text styles</a:t>
            </a:r>
          </a:p>
        </p:txBody>
      </p:sp>
      <p:sp>
        <p:nvSpPr>
          <p:cNvPr id="16" name="Rectangle 15"/>
          <p:cNvSpPr/>
          <p:nvPr userDrawn="1"/>
        </p:nvSpPr>
        <p:spPr>
          <a:xfrm>
            <a:off x="1743387" y="1150249"/>
            <a:ext cx="1233671" cy="2215991"/>
          </a:xfrm>
          <a:prstGeom prst="rect">
            <a:avLst/>
          </a:prstGeom>
        </p:spPr>
        <p:txBody>
          <a:bodyPr wrap="square">
            <a:spAutoFit/>
          </a:bodyPr>
          <a:lstStyle/>
          <a:p>
            <a:r>
              <a:rPr lang="en-CA" sz="13800">
                <a:solidFill>
                  <a:schemeClr val="accent3"/>
                </a:solidFill>
              </a:rPr>
              <a:t>“</a:t>
            </a:r>
          </a:p>
        </p:txBody>
      </p:sp>
      <p:pic>
        <p:nvPicPr>
          <p:cNvPr id="3" name="Picture 2">
            <a:extLst>
              <a:ext uri="{FF2B5EF4-FFF2-40B4-BE49-F238E27FC236}">
                <a16:creationId xmlns:a16="http://schemas.microsoft.com/office/drawing/2014/main" id="{CBDEDFA3-B14D-4CA7-900D-5911A80CAA4E}"/>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449" r="-1005" b="-527"/>
          <a:stretch/>
        </p:blipFill>
        <p:spPr>
          <a:xfrm>
            <a:off x="9943364" y="6270931"/>
            <a:ext cx="1704365" cy="516786"/>
          </a:xfrm>
          <a:prstGeom prst="rect">
            <a:avLst/>
          </a:prstGeom>
        </p:spPr>
      </p:pic>
    </p:spTree>
    <p:extLst>
      <p:ext uri="{BB962C8B-B14F-4D97-AF65-F5344CB8AC3E}">
        <p14:creationId xmlns:p14="http://schemas.microsoft.com/office/powerpoint/2010/main" val="113567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898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76238"/>
            <a:ext cx="10972800" cy="779462"/>
          </a:xfrm>
        </p:spPr>
        <p:txBody>
          <a:bodyPr/>
          <a:lstStyle>
            <a:lvl1pPr>
              <a:defRPr lang="en-US" dirty="0"/>
            </a:lvl1pPr>
          </a:lstStyle>
          <a:p>
            <a:r>
              <a:rPr lang="en-US"/>
              <a:t>Click to edit Master title style</a:t>
            </a:r>
          </a:p>
        </p:txBody>
      </p:sp>
      <p:sp>
        <p:nvSpPr>
          <p:cNvPr id="3" name="Content Placeholder 2"/>
          <p:cNvSpPr>
            <a:spLocks noGrp="1"/>
          </p:cNvSpPr>
          <p:nvPr>
            <p:ph idx="1"/>
          </p:nvPr>
        </p:nvSpPr>
        <p:spPr>
          <a:xfrm>
            <a:off x="609600" y="1233576"/>
            <a:ext cx="10972800" cy="47201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726357C6-9196-43CD-AD65-147ECA468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33521" y="6242783"/>
            <a:ext cx="1648880" cy="5185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72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6697" y="376238"/>
            <a:ext cx="9825703" cy="785297"/>
          </a:xfrm>
        </p:spPr>
        <p:txBody>
          <a:bodyPr/>
          <a:lstStyle>
            <a:lvl1pPr>
              <a:defRPr lang="en-US" dirty="0"/>
            </a:lvl1pPr>
          </a:lstStyle>
          <a:p>
            <a:r>
              <a:rPr lang="en-US"/>
              <a:t>Click to edit Master title style</a:t>
            </a:r>
          </a:p>
        </p:txBody>
      </p:sp>
    </p:spTree>
    <p:extLst>
      <p:ext uri="{BB962C8B-B14F-4D97-AF65-F5344CB8AC3E}">
        <p14:creationId xmlns:p14="http://schemas.microsoft.com/office/powerpoint/2010/main" val="314494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6698" y="376238"/>
            <a:ext cx="9825703" cy="779462"/>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1756698" y="1232697"/>
            <a:ext cx="9825703" cy="491950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9933521" y="6242783"/>
            <a:ext cx="1648880" cy="518588"/>
          </a:xfrm>
          <a:prstGeom prst="rect">
            <a:avLst/>
          </a:prstGeom>
        </p:spPr>
      </p:pic>
      <p:pic>
        <p:nvPicPr>
          <p:cNvPr id="5" name="Picture 4"/>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1" y="0"/>
            <a:ext cx="1664929" cy="6858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783542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58" r:id="rId7"/>
    <p:sldLayoutId id="2147483655" r:id="rId8"/>
    <p:sldLayoutId id="2147483654" r:id="rId9"/>
    <p:sldLayoutId id="2147483652" r:id="rId10"/>
    <p:sldLayoutId id="2147483653" r:id="rId11"/>
    <p:sldLayoutId id="2147483656" r:id="rId12"/>
    <p:sldLayoutId id="2147483657" r:id="rId13"/>
    <p:sldLayoutId id="2147483663" r:id="rId14"/>
    <p:sldLayoutId id="2147483664" r:id="rId15"/>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0" indent="0" algn="l" defTabSz="457200" rtl="0" eaLnBrk="1" latinLnBrk="0" hangingPunct="1">
        <a:spcBef>
          <a:spcPct val="20000"/>
        </a:spcBef>
        <a:buFont typeface="Arial" charset="0"/>
        <a:buNone/>
        <a:defRPr sz="3200" kern="1200">
          <a:solidFill>
            <a:schemeClr val="tx1"/>
          </a:solidFill>
          <a:latin typeface="+mn-lt"/>
          <a:ea typeface="+mn-ea"/>
          <a:cs typeface="+mn-cs"/>
        </a:defRPr>
      </a:lvl1pPr>
      <a:lvl2pPr marL="914400" indent="-457200" algn="l" defTabSz="457200" rtl="0" eaLnBrk="1" latinLnBrk="0" hangingPunct="1">
        <a:spcBef>
          <a:spcPct val="20000"/>
        </a:spcBef>
        <a:buFont typeface="Arial" charset="0"/>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Font typeface="Arial" charset="0"/>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Font typeface="Arial" charset="0"/>
        <a:buChar char="•"/>
        <a:defRPr sz="2400" kern="1200">
          <a:solidFill>
            <a:schemeClr val="tx1"/>
          </a:solidFill>
          <a:latin typeface="+mn-lt"/>
          <a:ea typeface="+mn-ea"/>
          <a:cs typeface="+mn-cs"/>
        </a:defRPr>
      </a:lvl4pPr>
      <a:lvl5pPr marL="2286000" indent="-457200" algn="l" defTabSz="457200" rtl="0" eaLnBrk="1" latinLnBrk="0" hangingPunct="1">
        <a:spcBef>
          <a:spcPct val="20000"/>
        </a:spcBef>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comments" Target="../comments/comment1.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hyperlink" Target="https://www.peopleslawschool.ca/everyday-legal-problems/planning-your-future/health-personal-care/list-potential-temporary"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6.png"/><Relationship Id="rId7" Type="http://schemas.openxmlformats.org/officeDocument/2006/relationships/diagramColors" Target="../diagrams/colors4.xml"/><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0AE6-5FFA-48E7-B7EA-16E3EDA88B55}"/>
              </a:ext>
            </a:extLst>
          </p:cNvPr>
          <p:cNvSpPr>
            <a:spLocks noGrp="1"/>
          </p:cNvSpPr>
          <p:nvPr>
            <p:ph type="title" idx="4294967295"/>
          </p:nvPr>
        </p:nvSpPr>
        <p:spPr>
          <a:xfrm>
            <a:off x="829994" y="454026"/>
            <a:ext cx="10818055" cy="1421269"/>
          </a:xfrm>
        </p:spPr>
        <p:txBody>
          <a:bodyPr>
            <a:normAutofit/>
          </a:bodyPr>
          <a:lstStyle/>
          <a:p>
            <a:r>
              <a:rPr lang="en-US"/>
              <a:t>Insert name of ACP session hosted by your organization</a:t>
            </a:r>
            <a:endParaRPr lang="en-CA"/>
          </a:p>
        </p:txBody>
      </p:sp>
      <p:sp>
        <p:nvSpPr>
          <p:cNvPr id="3" name="Content Placeholder 2">
            <a:extLst>
              <a:ext uri="{FF2B5EF4-FFF2-40B4-BE49-F238E27FC236}">
                <a16:creationId xmlns:a16="http://schemas.microsoft.com/office/drawing/2014/main" id="{AD02F6E0-98A7-439D-80B9-46A0B8F0CCB8}"/>
              </a:ext>
            </a:extLst>
          </p:cNvPr>
          <p:cNvSpPr>
            <a:spLocks noGrp="1"/>
          </p:cNvSpPr>
          <p:nvPr>
            <p:ph idx="4294967295"/>
          </p:nvPr>
        </p:nvSpPr>
        <p:spPr>
          <a:xfrm>
            <a:off x="829994" y="2319753"/>
            <a:ext cx="10691446" cy="4918075"/>
          </a:xfrm>
        </p:spPr>
        <p:txBody>
          <a:bodyPr>
            <a:normAutofit/>
          </a:bodyPr>
          <a:lstStyle/>
          <a:p>
            <a:pPr marL="457200" indent="-457200">
              <a:buFont typeface="Arial" panose="020B0604020202020204" pitchFamily="34" charset="0"/>
              <a:buChar char="•"/>
              <a:tabLst>
                <a:tab pos="1616075" algn="l"/>
              </a:tabLst>
            </a:pPr>
            <a:r>
              <a:rPr lang="en-US"/>
              <a:t>Insert facilitator name</a:t>
            </a:r>
          </a:p>
          <a:p>
            <a:pPr marL="457200" indent="-457200">
              <a:buFont typeface="Arial" panose="020B0604020202020204" pitchFamily="34" charset="0"/>
              <a:buChar char="•"/>
              <a:tabLst>
                <a:tab pos="1616075" algn="l"/>
              </a:tabLst>
            </a:pPr>
            <a:r>
              <a:rPr lang="en-US"/>
              <a:t>Insert 2</a:t>
            </a:r>
            <a:r>
              <a:rPr lang="en-US" baseline="30000"/>
              <a:t>nd</a:t>
            </a:r>
            <a:r>
              <a:rPr lang="en-US"/>
              <a:t> facilitator name</a:t>
            </a:r>
          </a:p>
          <a:p>
            <a:pPr marL="457200" indent="-457200">
              <a:buFont typeface="Arial" panose="020B0604020202020204" pitchFamily="34" charset="0"/>
              <a:buChar char="•"/>
              <a:tabLst>
                <a:tab pos="1616075" algn="l"/>
              </a:tabLst>
            </a:pPr>
            <a:r>
              <a:rPr lang="en-US"/>
              <a:t>Sponsoring Organization name and logo</a:t>
            </a:r>
          </a:p>
          <a:p>
            <a:pPr marL="457200" indent="-457200">
              <a:buFont typeface="Arial" panose="020B0604020202020204" pitchFamily="34" charset="0"/>
              <a:buChar char="•"/>
              <a:tabLst>
                <a:tab pos="1616075" algn="l"/>
              </a:tabLst>
            </a:pPr>
            <a:r>
              <a:rPr lang="en-US"/>
              <a:t>For this slide: you can use your own template</a:t>
            </a:r>
            <a:endParaRPr lang="en-US">
              <a:highlight>
                <a:srgbClr val="FFFF00"/>
              </a:highlight>
            </a:endParaRPr>
          </a:p>
          <a:p>
            <a:pPr marL="457200" indent="-457200">
              <a:buFont typeface="Arial" panose="020B0604020202020204" pitchFamily="34" charset="0"/>
              <a:buChar char="•"/>
              <a:tabLst>
                <a:tab pos="1616075" algn="l"/>
              </a:tabLst>
            </a:pPr>
            <a:endParaRPr lang="en-US"/>
          </a:p>
          <a:p>
            <a:pPr marL="457200" indent="-457200">
              <a:buFont typeface="Arial" panose="020B0604020202020204" pitchFamily="34" charset="0"/>
              <a:buChar char="•"/>
              <a:tabLst>
                <a:tab pos="1616075" algn="l"/>
              </a:tabLst>
            </a:pPr>
            <a:endParaRPr lang="en-US"/>
          </a:p>
          <a:p>
            <a:endParaRPr lang="en-US"/>
          </a:p>
          <a:p>
            <a:endParaRPr lang="en-CA"/>
          </a:p>
        </p:txBody>
      </p:sp>
    </p:spTree>
    <p:extLst>
      <p:ext uri="{BB962C8B-B14F-4D97-AF65-F5344CB8AC3E}">
        <p14:creationId xmlns:p14="http://schemas.microsoft.com/office/powerpoint/2010/main" val="52984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5D27D7-456B-41FC-9B10-C34A7D1ADABC}"/>
              </a:ext>
            </a:extLst>
          </p:cNvPr>
          <p:cNvSpPr txBox="1"/>
          <p:nvPr/>
        </p:nvSpPr>
        <p:spPr>
          <a:xfrm>
            <a:off x="2396550" y="3824558"/>
            <a:ext cx="7398899" cy="1600438"/>
          </a:xfrm>
          <a:prstGeom prst="rect">
            <a:avLst/>
          </a:prstGeom>
          <a:noFill/>
        </p:spPr>
        <p:txBody>
          <a:bodyPr wrap="square" rtlCol="0">
            <a:spAutoFit/>
          </a:bodyPr>
          <a:lstStyle/>
          <a:p>
            <a:pPr algn="ctr"/>
            <a:r>
              <a:rPr lang="en-US" sz="4000" b="1">
                <a:solidFill>
                  <a:schemeClr val="accent3"/>
                </a:solidFill>
              </a:rPr>
              <a:t>Why do you think Advance Care Planning is important?</a:t>
            </a:r>
            <a:endParaRPr lang="en-CA" sz="4000" b="1">
              <a:solidFill>
                <a:schemeClr val="accent3"/>
              </a:solidFill>
            </a:endParaRPr>
          </a:p>
          <a:p>
            <a:r>
              <a:rPr lang="en-CA" sz="1800">
                <a:solidFill>
                  <a:schemeClr val="accent1"/>
                </a:solidFill>
              </a:rPr>
              <a:t> </a:t>
            </a:r>
          </a:p>
        </p:txBody>
      </p:sp>
      <p:pic>
        <p:nvPicPr>
          <p:cNvPr id="13" name="Picture 12" descr="A close up of a logo&#10;&#10;Description automatically generated">
            <a:extLst>
              <a:ext uri="{FF2B5EF4-FFF2-40B4-BE49-F238E27FC236}">
                <a16:creationId xmlns:a16="http://schemas.microsoft.com/office/drawing/2014/main" id="{4AE674D0-3A5E-4B8F-A990-9C13A2F8BB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6821" y="1568841"/>
            <a:ext cx="1858358" cy="1858358"/>
          </a:xfrm>
          <a:prstGeom prst="rect">
            <a:avLst/>
          </a:prstGeom>
        </p:spPr>
      </p:pic>
    </p:spTree>
    <p:extLst>
      <p:ext uri="{BB962C8B-B14F-4D97-AF65-F5344CB8AC3E}">
        <p14:creationId xmlns:p14="http://schemas.microsoft.com/office/powerpoint/2010/main" val="247894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EA28-D4B1-4DE6-8FFE-D3277B2E817B}"/>
              </a:ext>
            </a:extLst>
          </p:cNvPr>
          <p:cNvSpPr>
            <a:spLocks noGrp="1"/>
          </p:cNvSpPr>
          <p:nvPr>
            <p:ph type="title"/>
          </p:nvPr>
        </p:nvSpPr>
        <p:spPr/>
        <p:txBody>
          <a:bodyPr>
            <a:normAutofit/>
          </a:bodyPr>
          <a:lstStyle/>
          <a:p>
            <a:r>
              <a:rPr lang="en-CA"/>
              <a:t> Benefits of Advance Care Planning</a:t>
            </a:r>
          </a:p>
        </p:txBody>
      </p:sp>
      <p:sp>
        <p:nvSpPr>
          <p:cNvPr id="3" name="Content Placeholder 2">
            <a:extLst>
              <a:ext uri="{FF2B5EF4-FFF2-40B4-BE49-F238E27FC236}">
                <a16:creationId xmlns:a16="http://schemas.microsoft.com/office/drawing/2014/main" id="{5025C048-19BF-446B-A88A-E02EA2585746}"/>
              </a:ext>
            </a:extLst>
          </p:cNvPr>
          <p:cNvSpPr>
            <a:spLocks noGrp="1"/>
          </p:cNvSpPr>
          <p:nvPr>
            <p:ph idx="1"/>
          </p:nvPr>
        </p:nvSpPr>
        <p:spPr>
          <a:xfrm>
            <a:off x="1379115" y="1483804"/>
            <a:ext cx="9673517" cy="985089"/>
          </a:xfrm>
        </p:spPr>
        <p:txBody>
          <a:bodyPr>
            <a:normAutofit fontScale="92500"/>
          </a:bodyPr>
          <a:lstStyle/>
          <a:p>
            <a:pPr>
              <a:spcBef>
                <a:spcPts val="0"/>
              </a:spcBef>
            </a:pPr>
            <a:r>
              <a:rPr lang="en-CA" sz="2600" b="1" dirty="0"/>
              <a:t>      For you                  	         For your family 		    	For your  </a:t>
            </a:r>
          </a:p>
          <a:p>
            <a:pPr>
              <a:spcBef>
                <a:spcPts val="0"/>
              </a:spcBef>
            </a:pPr>
            <a:r>
              <a:rPr lang="en-CA" sz="2600" b="1" dirty="0"/>
              <a:t>							         and friends       		     health-care providers</a:t>
            </a:r>
            <a:endParaRPr lang="en-CA" sz="2600" dirty="0"/>
          </a:p>
        </p:txBody>
      </p:sp>
      <p:grpSp>
        <p:nvGrpSpPr>
          <p:cNvPr id="4" name="Group 3">
            <a:extLst>
              <a:ext uri="{FF2B5EF4-FFF2-40B4-BE49-F238E27FC236}">
                <a16:creationId xmlns:a16="http://schemas.microsoft.com/office/drawing/2014/main" id="{759D2321-A2E0-4C84-BEA9-C5C0AE964361}"/>
              </a:ext>
            </a:extLst>
          </p:cNvPr>
          <p:cNvGrpSpPr/>
          <p:nvPr/>
        </p:nvGrpSpPr>
        <p:grpSpPr>
          <a:xfrm>
            <a:off x="1259241" y="2257877"/>
            <a:ext cx="9673517" cy="3369200"/>
            <a:chOff x="47625" y="2413474"/>
            <a:chExt cx="9096376" cy="3100993"/>
          </a:xfrm>
        </p:grpSpPr>
        <p:pic>
          <p:nvPicPr>
            <p:cNvPr id="10" name="Picture 2">
              <a:extLst>
                <a:ext uri="{FF2B5EF4-FFF2-40B4-BE49-F238E27FC236}">
                  <a16:creationId xmlns:a16="http://schemas.microsoft.com/office/drawing/2014/main" id="{1290FF61-AF1C-4918-B840-0681971B7F5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25" y="2413474"/>
              <a:ext cx="3224584" cy="31009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0F1020D3-926E-4770-B436-B9E17661451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1689" y="2413475"/>
              <a:ext cx="4302312" cy="30029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F808B02F-4F7C-4846-B3FB-AA23CFD1A42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7671" y="2417153"/>
              <a:ext cx="3972642" cy="30973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277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2F99-37F3-4F45-B19E-066927787DC4}"/>
              </a:ext>
            </a:extLst>
          </p:cNvPr>
          <p:cNvSpPr>
            <a:spLocks noGrp="1"/>
          </p:cNvSpPr>
          <p:nvPr>
            <p:ph type="title"/>
          </p:nvPr>
        </p:nvSpPr>
        <p:spPr>
          <a:xfrm>
            <a:off x="1361866" y="546491"/>
            <a:ext cx="11000509" cy="779462"/>
          </a:xfrm>
        </p:spPr>
        <p:txBody>
          <a:bodyPr vert="horz" lIns="91440" tIns="45720" rIns="91440" bIns="45720" rtlCol="0" anchor="t">
            <a:noAutofit/>
          </a:bodyPr>
          <a:lstStyle/>
          <a:p>
            <a:pPr defTabSz="914400">
              <a:lnSpc>
                <a:spcPct val="90000"/>
              </a:lnSpc>
            </a:pPr>
            <a:r>
              <a:rPr lang="en-US"/>
              <a:t>Who should do Advance Care Planning?</a:t>
            </a:r>
          </a:p>
        </p:txBody>
      </p:sp>
      <p:grpSp>
        <p:nvGrpSpPr>
          <p:cNvPr id="3" name="Group 2"/>
          <p:cNvGrpSpPr/>
          <p:nvPr/>
        </p:nvGrpSpPr>
        <p:grpSpPr>
          <a:xfrm>
            <a:off x="1116037" y="1753225"/>
            <a:ext cx="9959926" cy="3817582"/>
            <a:chOff x="0" y="2006443"/>
            <a:chExt cx="9143712" cy="3351600"/>
          </a:xfrm>
        </p:grpSpPr>
        <p:pic>
          <p:nvPicPr>
            <p:cNvPr id="4" name="Picture 3" descr="A person and person sitting next to a window&#10;&#10;Description generated with high confidence">
              <a:extLst>
                <a:ext uri="{FF2B5EF4-FFF2-40B4-BE49-F238E27FC236}">
                  <a16:creationId xmlns:a16="http://schemas.microsoft.com/office/drawing/2014/main" id="{14F9FAA3-A57C-4FC1-89D2-2E9087108B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006443"/>
              <a:ext cx="4041332" cy="3351600"/>
            </a:xfrm>
            <a:prstGeom prst="rect">
              <a:avLst/>
            </a:prstGeom>
            <a:ln w="38100">
              <a:solidFill>
                <a:schemeClr val="bg1"/>
              </a:solidFill>
            </a:ln>
          </p:spPr>
        </p:pic>
        <p:pic>
          <p:nvPicPr>
            <p:cNvPr id="6" name="Picture 5" descr="A person looking at the camera&#10;&#10;Description generated with very high confidence">
              <a:extLst>
                <a:ext uri="{FF2B5EF4-FFF2-40B4-BE49-F238E27FC236}">
                  <a16:creationId xmlns:a16="http://schemas.microsoft.com/office/drawing/2014/main" id="{DAAD5CF7-8EEF-467C-844E-6A494F38F6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40308" y="2006443"/>
              <a:ext cx="3703404" cy="3351600"/>
            </a:xfrm>
            <a:prstGeom prst="rect">
              <a:avLst/>
            </a:prstGeom>
            <a:ln w="38100">
              <a:solidFill>
                <a:schemeClr val="bg1"/>
              </a:solidFill>
            </a:ln>
          </p:spPr>
        </p:pic>
        <p:pic>
          <p:nvPicPr>
            <p:cNvPr id="9" name="Picture 8">
              <a:extLst>
                <a:ext uri="{FF2B5EF4-FFF2-40B4-BE49-F238E27FC236}">
                  <a16:creationId xmlns:a16="http://schemas.microsoft.com/office/drawing/2014/main" id="{4940B74C-590A-4D2F-A354-27ABA07EB7D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67001" y="2006443"/>
              <a:ext cx="3860499" cy="3351600"/>
            </a:xfrm>
            <a:prstGeom prst="parallelogram">
              <a:avLst/>
            </a:prstGeom>
            <a:ln w="38100">
              <a:solidFill>
                <a:schemeClr val="bg1"/>
              </a:solidFill>
            </a:ln>
          </p:spPr>
        </p:pic>
      </p:grpSp>
    </p:spTree>
    <p:extLst>
      <p:ext uri="{BB962C8B-B14F-4D97-AF65-F5344CB8AC3E}">
        <p14:creationId xmlns:p14="http://schemas.microsoft.com/office/powerpoint/2010/main" val="115460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84553" y="3429000"/>
            <a:ext cx="9158980" cy="2628736"/>
            <a:chOff x="0" y="3543300"/>
            <a:chExt cx="9158980" cy="2628736"/>
          </a:xfrm>
        </p:grpSpPr>
        <p:pic>
          <p:nvPicPr>
            <p:cNvPr id="10" name="Picture 9" descr="A person smiling for the camera&#10;&#10;Description generated with very high confidence">
              <a:extLst>
                <a:ext uri="{FF2B5EF4-FFF2-40B4-BE49-F238E27FC236}">
                  <a16:creationId xmlns:a16="http://schemas.microsoft.com/office/drawing/2014/main" id="{DFE2B2CA-B4C5-4BA4-84C5-BC7A97FD2A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01845" y="3543300"/>
              <a:ext cx="4057135" cy="2628736"/>
            </a:xfrm>
            <a:prstGeom prst="rect">
              <a:avLst/>
            </a:prstGeom>
            <a:ln w="38100">
              <a:solidFill>
                <a:schemeClr val="bg1"/>
              </a:solidFill>
            </a:ln>
          </p:spPr>
        </p:pic>
        <p:pic>
          <p:nvPicPr>
            <p:cNvPr id="13" name="Picture 12" descr="A person posing for a photo&#10;&#10;Description generated with very high confidence">
              <a:extLst>
                <a:ext uri="{FF2B5EF4-FFF2-40B4-BE49-F238E27FC236}">
                  <a16:creationId xmlns:a16="http://schemas.microsoft.com/office/drawing/2014/main" id="{E1CCD2FA-8D1A-4D06-A508-2C4C2CB2F87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2"/>
            <a:stretch/>
          </p:blipFill>
          <p:spPr>
            <a:xfrm>
              <a:off x="0" y="3543300"/>
              <a:ext cx="6422512" cy="2628736"/>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ln w="38100">
              <a:solidFill>
                <a:schemeClr val="bg1"/>
              </a:solidFill>
            </a:ln>
          </p:spPr>
        </p:pic>
      </p:grpSp>
      <p:grpSp>
        <p:nvGrpSpPr>
          <p:cNvPr id="4" name="Group 3"/>
          <p:cNvGrpSpPr/>
          <p:nvPr/>
        </p:nvGrpSpPr>
        <p:grpSpPr>
          <a:xfrm>
            <a:off x="1484553" y="0"/>
            <a:ext cx="9055101" cy="2610456"/>
            <a:chOff x="-1" y="0"/>
            <a:chExt cx="9055101" cy="2610456"/>
          </a:xfrm>
        </p:grpSpPr>
        <p:pic>
          <p:nvPicPr>
            <p:cNvPr id="5" name="Picture 4">
              <a:extLst>
                <a:ext uri="{FF2B5EF4-FFF2-40B4-BE49-F238E27FC236}">
                  <a16:creationId xmlns:a16="http://schemas.microsoft.com/office/drawing/2014/main" id="{C9BF975C-3EFD-465C-B497-1DE173D5A85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52796" y="0"/>
              <a:ext cx="3402304" cy="2610456"/>
            </a:xfrm>
            <a:prstGeom prst="rect">
              <a:avLst/>
            </a:prstGeom>
            <a:ln w="38100">
              <a:solidFill>
                <a:schemeClr val="bg1"/>
              </a:solidFill>
            </a:ln>
          </p:spPr>
        </p:pic>
        <p:pic>
          <p:nvPicPr>
            <p:cNvPr id="11" name="Picture 10">
              <a:extLst>
                <a:ext uri="{FF2B5EF4-FFF2-40B4-BE49-F238E27FC236}">
                  <a16:creationId xmlns:a16="http://schemas.microsoft.com/office/drawing/2014/main" id="{D5D09E8A-92BA-436F-A927-72B9E2B3400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0"/>
              <a:ext cx="4540043" cy="2610456"/>
            </a:xfrm>
            <a:prstGeom prst="rect">
              <a:avLst/>
            </a:prstGeom>
            <a:ln w="38100">
              <a:solidFill>
                <a:schemeClr val="bg1"/>
              </a:solidFill>
            </a:ln>
          </p:spPr>
        </p:pic>
        <p:pic>
          <p:nvPicPr>
            <p:cNvPr id="7" name="Picture 6">
              <a:extLst>
                <a:ext uri="{FF2B5EF4-FFF2-40B4-BE49-F238E27FC236}">
                  <a16:creationId xmlns:a16="http://schemas.microsoft.com/office/drawing/2014/main" id="{786C8BC3-C0F8-4A01-94B8-1E96160DE9B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flipH="1">
              <a:off x="3427289" y="0"/>
              <a:ext cx="3196712" cy="2610456"/>
            </a:xfrm>
            <a:prstGeom prst="parallelogram">
              <a:avLst/>
            </a:prstGeom>
            <a:ln w="38100">
              <a:solidFill>
                <a:schemeClr val="bg1"/>
              </a:solidFill>
            </a:ln>
          </p:spPr>
        </p:pic>
      </p:grpSp>
      <p:sp>
        <p:nvSpPr>
          <p:cNvPr id="9" name="TextBox 8">
            <a:extLst>
              <a:ext uri="{FF2B5EF4-FFF2-40B4-BE49-F238E27FC236}">
                <a16:creationId xmlns:a16="http://schemas.microsoft.com/office/drawing/2014/main" id="{558F526C-27F8-4380-8501-08D6A66D06AC}"/>
              </a:ext>
            </a:extLst>
          </p:cNvPr>
          <p:cNvSpPr txBox="1"/>
          <p:nvPr/>
        </p:nvSpPr>
        <p:spPr>
          <a:xfrm>
            <a:off x="1945419" y="2610456"/>
            <a:ext cx="8443974" cy="707886"/>
          </a:xfrm>
          <a:prstGeom prst="rect">
            <a:avLst/>
          </a:prstGeom>
          <a:noFill/>
        </p:spPr>
        <p:txBody>
          <a:bodyPr wrap="square" rtlCol="0">
            <a:spAutoFit/>
          </a:bodyPr>
          <a:lstStyle/>
          <a:p>
            <a:r>
              <a:rPr lang="en-CA" sz="4000">
                <a:solidFill>
                  <a:schemeClr val="accent2"/>
                </a:solidFill>
              </a:rPr>
              <a:t>When to do Advance Care Planning?</a:t>
            </a:r>
          </a:p>
        </p:txBody>
      </p:sp>
    </p:spTree>
    <p:extLst>
      <p:ext uri="{BB962C8B-B14F-4D97-AF65-F5344CB8AC3E}">
        <p14:creationId xmlns:p14="http://schemas.microsoft.com/office/powerpoint/2010/main" val="66260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2995-8B1D-4A7A-89F2-1B578C33C055}"/>
              </a:ext>
            </a:extLst>
          </p:cNvPr>
          <p:cNvSpPr>
            <a:spLocks noGrp="1"/>
          </p:cNvSpPr>
          <p:nvPr>
            <p:ph type="title"/>
          </p:nvPr>
        </p:nvSpPr>
        <p:spPr>
          <a:xfrm>
            <a:off x="829994" y="274642"/>
            <a:ext cx="10766262" cy="779462"/>
          </a:xfrm>
        </p:spPr>
        <p:txBody>
          <a:bodyPr/>
          <a:lstStyle/>
          <a:p>
            <a:r>
              <a:rPr lang="en-CA"/>
              <a:t>Advance Care Planning …</a:t>
            </a:r>
          </a:p>
        </p:txBody>
      </p:sp>
      <p:sp>
        <p:nvSpPr>
          <p:cNvPr id="3" name="Content Placeholder 2">
            <a:extLst>
              <a:ext uri="{FF2B5EF4-FFF2-40B4-BE49-F238E27FC236}">
                <a16:creationId xmlns:a16="http://schemas.microsoft.com/office/drawing/2014/main" id="{46FBC373-1CD9-4A86-A5D1-B2CCA95B8780}"/>
              </a:ext>
            </a:extLst>
          </p:cNvPr>
          <p:cNvSpPr>
            <a:spLocks noGrp="1"/>
          </p:cNvSpPr>
          <p:nvPr>
            <p:ph idx="1"/>
          </p:nvPr>
        </p:nvSpPr>
        <p:spPr>
          <a:xfrm>
            <a:off x="829994" y="1232697"/>
            <a:ext cx="10766263" cy="4563192"/>
          </a:xfrm>
        </p:spPr>
        <p:txBody>
          <a:bodyPr>
            <a:normAutofit lnSpcReduction="10000"/>
          </a:bodyPr>
          <a:lstStyle/>
          <a:p>
            <a:pPr marL="457200" indent="-457200">
              <a:spcAft>
                <a:spcPts val="600"/>
              </a:spcAft>
              <a:buFont typeface="Arial" panose="020B0604020202020204" pitchFamily="34" charset="0"/>
              <a:buChar char="•"/>
            </a:pPr>
            <a:r>
              <a:rPr lang="en-CA" b="1" dirty="0"/>
              <a:t>What: </a:t>
            </a:r>
            <a:r>
              <a:rPr lang="en-CA" dirty="0"/>
              <a:t>thinking about your values, beliefs, and wishes for future health and personal care, and sharing them with the people you trust. </a:t>
            </a:r>
          </a:p>
          <a:p>
            <a:pPr>
              <a:spcBef>
                <a:spcPts val="0"/>
              </a:spcBef>
              <a:spcAft>
                <a:spcPts val="1200"/>
              </a:spcAft>
            </a:pPr>
            <a:r>
              <a:rPr lang="en-CA" dirty="0"/>
              <a:t>	It can include choosing who would make care decisions for 	you if you cannot.</a:t>
            </a:r>
          </a:p>
          <a:p>
            <a:pPr marL="457200" indent="-457200">
              <a:spcAft>
                <a:spcPts val="1200"/>
              </a:spcAft>
              <a:buFont typeface="Arial" panose="020B0604020202020204" pitchFamily="34" charset="0"/>
              <a:buChar char="•"/>
            </a:pPr>
            <a:r>
              <a:rPr lang="en-CA" b="1" dirty="0"/>
              <a:t>Why: </a:t>
            </a:r>
            <a:r>
              <a:rPr lang="en-CA" dirty="0"/>
              <a:t>helps you get the care that is right for you</a:t>
            </a:r>
          </a:p>
          <a:p>
            <a:pPr marL="457200" indent="-457200">
              <a:spcAft>
                <a:spcPts val="1200"/>
              </a:spcAft>
              <a:buFont typeface="Arial" panose="020B0604020202020204" pitchFamily="34" charset="0"/>
              <a:buChar char="•"/>
            </a:pPr>
            <a:r>
              <a:rPr lang="en-CA" b="1" dirty="0"/>
              <a:t>Who: </a:t>
            </a:r>
            <a:r>
              <a:rPr lang="en-CA" dirty="0"/>
              <a:t>it’s for every adult</a:t>
            </a:r>
          </a:p>
          <a:p>
            <a:pPr marL="457200" indent="-457200">
              <a:spcAft>
                <a:spcPts val="1200"/>
              </a:spcAft>
              <a:buFont typeface="Arial" panose="020B0604020202020204" pitchFamily="34" charset="0"/>
              <a:buChar char="•"/>
            </a:pPr>
            <a:r>
              <a:rPr lang="en-CA" b="1" dirty="0"/>
              <a:t>When: </a:t>
            </a:r>
            <a:r>
              <a:rPr lang="en-CA" dirty="0"/>
              <a:t>the sooner, the better!</a:t>
            </a:r>
          </a:p>
        </p:txBody>
      </p:sp>
    </p:spTree>
    <p:extLst>
      <p:ext uri="{BB962C8B-B14F-4D97-AF65-F5344CB8AC3E}">
        <p14:creationId xmlns:p14="http://schemas.microsoft.com/office/powerpoint/2010/main" val="641001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13D0-B0E0-4DDE-8686-7D599DD1E4BE}"/>
              </a:ext>
            </a:extLst>
          </p:cNvPr>
          <p:cNvSpPr>
            <a:spLocks noGrp="1"/>
          </p:cNvSpPr>
          <p:nvPr>
            <p:ph type="title"/>
          </p:nvPr>
        </p:nvSpPr>
        <p:spPr>
          <a:xfrm>
            <a:off x="1191491" y="294962"/>
            <a:ext cx="11000509" cy="779462"/>
          </a:xfrm>
        </p:spPr>
        <p:txBody>
          <a:bodyPr/>
          <a:lstStyle/>
          <a:p>
            <a:r>
              <a:rPr lang="en-CA"/>
              <a:t>How to do ACP?</a:t>
            </a:r>
          </a:p>
        </p:txBody>
      </p:sp>
      <p:pic>
        <p:nvPicPr>
          <p:cNvPr id="4" name="Content Placeholder 3" descr="A screenshot of a cell phone&#10;&#10;Description automatically generated">
            <a:extLst>
              <a:ext uri="{FF2B5EF4-FFF2-40B4-BE49-F238E27FC236}">
                <a16:creationId xmlns:a16="http://schemas.microsoft.com/office/drawing/2014/main" id="{5053528B-BB49-4B5D-9630-4763B21198AC}"/>
              </a:ext>
            </a:extLst>
          </p:cNvPr>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5292356" y="675249"/>
            <a:ext cx="5314684" cy="5214374"/>
          </a:xfrm>
          <a:prstGeom prst="rect">
            <a:avLst/>
          </a:prstGeom>
        </p:spPr>
      </p:pic>
      <p:graphicFrame>
        <p:nvGraphicFramePr>
          <p:cNvPr id="6" name="Diagram 5">
            <a:extLst>
              <a:ext uri="{FF2B5EF4-FFF2-40B4-BE49-F238E27FC236}">
                <a16:creationId xmlns:a16="http://schemas.microsoft.com/office/drawing/2014/main" id="{6A6DD11A-4BDA-4E5F-AA9B-E949740C33FE}"/>
              </a:ext>
            </a:extLst>
          </p:cNvPr>
          <p:cNvGraphicFramePr/>
          <p:nvPr>
            <p:extLst>
              <p:ext uri="{D42A27DB-BD31-4B8C-83A1-F6EECF244321}">
                <p14:modId xmlns:p14="http://schemas.microsoft.com/office/powerpoint/2010/main" val="1986102096"/>
              </p:ext>
            </p:extLst>
          </p:nvPr>
        </p:nvGraphicFramePr>
        <p:xfrm>
          <a:off x="1191491" y="1257961"/>
          <a:ext cx="5767726" cy="406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2836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96BB9-6466-41E1-ADAE-36AC10B8858D}"/>
              </a:ext>
            </a:extLst>
          </p:cNvPr>
          <p:cNvSpPr>
            <a:spLocks noGrp="1"/>
          </p:cNvSpPr>
          <p:nvPr>
            <p:ph type="title"/>
          </p:nvPr>
        </p:nvSpPr>
        <p:spPr>
          <a:xfrm>
            <a:off x="934488" y="274642"/>
            <a:ext cx="10661768" cy="779462"/>
          </a:xfrm>
        </p:spPr>
        <p:txBody>
          <a:bodyPr>
            <a:noAutofit/>
          </a:bodyPr>
          <a:lstStyle/>
          <a:p>
            <a:r>
              <a:rPr lang="en-US" b="1"/>
              <a:t>Think: </a:t>
            </a:r>
            <a:r>
              <a:rPr lang="en-US"/>
              <a:t>what matters most to you?</a:t>
            </a:r>
            <a:endParaRPr lang="en-CA"/>
          </a:p>
        </p:txBody>
      </p:sp>
      <p:sp>
        <p:nvSpPr>
          <p:cNvPr id="3" name="Content Placeholder 2">
            <a:extLst>
              <a:ext uri="{FF2B5EF4-FFF2-40B4-BE49-F238E27FC236}">
                <a16:creationId xmlns:a16="http://schemas.microsoft.com/office/drawing/2014/main" id="{A1DE7EA4-926E-4567-8DFD-31FD77060813}"/>
              </a:ext>
            </a:extLst>
          </p:cNvPr>
          <p:cNvSpPr>
            <a:spLocks noGrp="1"/>
          </p:cNvSpPr>
          <p:nvPr>
            <p:ph idx="1"/>
          </p:nvPr>
        </p:nvSpPr>
        <p:spPr>
          <a:xfrm>
            <a:off x="933766" y="1245490"/>
            <a:ext cx="8250383" cy="4760915"/>
          </a:xfrm>
        </p:spPr>
        <p:txBody>
          <a:bodyPr>
            <a:normAutofit/>
          </a:bodyPr>
          <a:lstStyle/>
          <a:p>
            <a:endParaRPr lang="en-US"/>
          </a:p>
          <a:p>
            <a:r>
              <a:rPr lang="en-US"/>
              <a:t>Think about:</a:t>
            </a:r>
            <a:endParaRPr lang="en-CA"/>
          </a:p>
          <a:p>
            <a:pPr marL="457200" lvl="0" indent="-457200">
              <a:buFont typeface="Arial" panose="020B0604020202020204" pitchFamily="34" charset="0"/>
              <a:buChar char="•"/>
            </a:pPr>
            <a:r>
              <a:rPr lang="en-CA"/>
              <a:t>your personal </a:t>
            </a:r>
            <a:r>
              <a:rPr lang="en-CA" b="1"/>
              <a:t>values</a:t>
            </a:r>
          </a:p>
          <a:p>
            <a:pPr marL="457200" lvl="0" indent="-457200">
              <a:buFont typeface="Arial" panose="020B0604020202020204" pitchFamily="34" charset="0"/>
              <a:buChar char="•"/>
            </a:pPr>
            <a:r>
              <a:rPr lang="en-CA"/>
              <a:t>your personal </a:t>
            </a:r>
            <a:r>
              <a:rPr lang="en-CA" b="1"/>
              <a:t>beliefs</a:t>
            </a:r>
            <a:r>
              <a:rPr lang="en-US"/>
              <a:t> </a:t>
            </a:r>
          </a:p>
          <a:p>
            <a:pPr marL="457200" indent="-457200">
              <a:buFont typeface="Arial" panose="020B0604020202020204" pitchFamily="34" charset="0"/>
              <a:buChar char="•"/>
            </a:pPr>
            <a:r>
              <a:rPr lang="en-CA"/>
              <a:t>your personal </a:t>
            </a:r>
            <a:r>
              <a:rPr lang="en-CA" b="1"/>
              <a:t>wishes</a:t>
            </a:r>
            <a:endParaRPr lang="en-CA"/>
          </a:p>
          <a:p>
            <a:pPr marL="457200" lvl="0" indent="-457200">
              <a:buFont typeface="Arial" panose="020B0604020202020204" pitchFamily="34" charset="0"/>
              <a:buChar char="•"/>
            </a:pPr>
            <a:endParaRPr lang="en-CA"/>
          </a:p>
          <a:p>
            <a:r>
              <a:rPr lang="en-US"/>
              <a:t>Thinking about what matters to you informs your future health care decisions. </a:t>
            </a:r>
            <a:endParaRPr lang="en-CA"/>
          </a:p>
          <a:p>
            <a:endParaRPr lang="en-US"/>
          </a:p>
          <a:p>
            <a:endParaRPr lang="en-CA"/>
          </a:p>
        </p:txBody>
      </p:sp>
      <p:pic>
        <p:nvPicPr>
          <p:cNvPr id="4098" name="Picture 2">
            <a:extLst>
              <a:ext uri="{FF2B5EF4-FFF2-40B4-BE49-F238E27FC236}">
                <a16:creationId xmlns:a16="http://schemas.microsoft.com/office/drawing/2014/main" id="{359641DA-5417-4882-B237-E7997281AB2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91453" y="1245490"/>
            <a:ext cx="4125914" cy="345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52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ers/davidweir 1/Desktop/creative-commons-licenses by-nc-no.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1524" y="6404186"/>
            <a:ext cx="568911" cy="201828"/>
          </a:xfrm>
          <a:prstGeom prst="rect">
            <a:avLst/>
          </a:prstGeom>
          <a:noFill/>
          <a:ln>
            <a:noFill/>
          </a:ln>
        </p:spPr>
      </p:pic>
      <p:pic>
        <p:nvPicPr>
          <p:cNvPr id="6" name="Picture 5" descr="A person looking at the camera&#10;&#10;Description generated with very high confidence">
            <a:extLst>
              <a:ext uri="{FF2B5EF4-FFF2-40B4-BE49-F238E27FC236}">
                <a16:creationId xmlns:a16="http://schemas.microsoft.com/office/drawing/2014/main" id="{98B559A4-E785-4A8E-A05E-0B81BBB020B0}"/>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0" y="9655"/>
            <a:ext cx="12192000" cy="6838691"/>
          </a:xfrm>
          <a:prstGeom prst="rect">
            <a:avLst/>
          </a:prstGeom>
        </p:spPr>
      </p:pic>
      <p:sp>
        <p:nvSpPr>
          <p:cNvPr id="2" name="Title 1">
            <a:extLst>
              <a:ext uri="{FF2B5EF4-FFF2-40B4-BE49-F238E27FC236}">
                <a16:creationId xmlns:a16="http://schemas.microsoft.com/office/drawing/2014/main" id="{BAAA8907-BEEE-4DF4-9DE5-49F8CC4EB1C9}"/>
              </a:ext>
            </a:extLst>
          </p:cNvPr>
          <p:cNvSpPr>
            <a:spLocks noGrp="1"/>
          </p:cNvSpPr>
          <p:nvPr>
            <p:ph type="title"/>
          </p:nvPr>
        </p:nvSpPr>
        <p:spPr/>
        <p:txBody>
          <a:bodyPr/>
          <a:lstStyle/>
          <a:p>
            <a:r>
              <a:rPr lang="en-CA" b="1"/>
              <a:t>Think: </a:t>
            </a:r>
            <a:r>
              <a:rPr lang="en-CA"/>
              <a:t>what matters most to you?</a:t>
            </a:r>
          </a:p>
        </p:txBody>
      </p:sp>
      <p:sp>
        <p:nvSpPr>
          <p:cNvPr id="9" name="Content Placeholder 2">
            <a:extLst>
              <a:ext uri="{FF2B5EF4-FFF2-40B4-BE49-F238E27FC236}">
                <a16:creationId xmlns:a16="http://schemas.microsoft.com/office/drawing/2014/main" id="{600DDBED-958A-4F48-A3E2-A2ED867ECBF0}"/>
              </a:ext>
            </a:extLst>
          </p:cNvPr>
          <p:cNvSpPr>
            <a:spLocks noGrp="1"/>
          </p:cNvSpPr>
          <p:nvPr>
            <p:ph idx="1"/>
          </p:nvPr>
        </p:nvSpPr>
        <p:spPr>
          <a:xfrm>
            <a:off x="609599" y="1397400"/>
            <a:ext cx="5214425" cy="4389952"/>
          </a:xfrm>
          <a:solidFill>
            <a:srgbClr val="FFFFFF">
              <a:alpha val="50196"/>
            </a:srgbClr>
          </a:solidFill>
        </p:spPr>
        <p:txBody>
          <a:bodyPr lIns="72000" tIns="72000" rIns="72000" bIns="72000" anchor="t"/>
          <a:lstStyle/>
          <a:p>
            <a:pPr marL="360000" lvl="1" indent="-252000">
              <a:spcAft>
                <a:spcPts val="1800"/>
              </a:spcAft>
              <a:buFont typeface="Arial" panose="020B0604020202020204" pitchFamily="34" charset="0"/>
              <a:buChar char="•"/>
            </a:pPr>
            <a:r>
              <a:rPr lang="en-CA"/>
              <a:t>What is something that always makes you smile?</a:t>
            </a:r>
          </a:p>
          <a:p>
            <a:pPr marL="360000" lvl="1" indent="-252000">
              <a:spcAft>
                <a:spcPts val="1800"/>
              </a:spcAft>
              <a:buFont typeface="Arial" panose="020B0604020202020204" pitchFamily="34" charset="0"/>
              <a:buChar char="•"/>
            </a:pPr>
            <a:r>
              <a:rPr lang="en-CA"/>
              <a:t>What activities or routines make your day more enjoyable?</a:t>
            </a:r>
          </a:p>
          <a:p>
            <a:pPr marL="360000" lvl="1" indent="-252000">
              <a:spcAft>
                <a:spcPts val="1200"/>
              </a:spcAft>
              <a:buFont typeface="Arial" panose="020B0604020202020204" pitchFamily="34" charset="0"/>
              <a:buChar char="•"/>
            </a:pPr>
            <a:r>
              <a:rPr lang="en-CA"/>
              <a:t>What does ‘quality of life’ look like for you? What does it include?</a:t>
            </a:r>
          </a:p>
        </p:txBody>
      </p:sp>
      <p:sp>
        <p:nvSpPr>
          <p:cNvPr id="11" name="Title 1">
            <a:extLst>
              <a:ext uri="{FF2B5EF4-FFF2-40B4-BE49-F238E27FC236}">
                <a16:creationId xmlns:a16="http://schemas.microsoft.com/office/drawing/2014/main" id="{1A2BCDD4-C5EB-4266-BEC5-7F8B73F8E940}"/>
              </a:ext>
            </a:extLst>
          </p:cNvPr>
          <p:cNvSpPr txBox="1">
            <a:spLocks/>
          </p:cNvSpPr>
          <p:nvPr/>
        </p:nvSpPr>
        <p:spPr>
          <a:xfrm>
            <a:off x="1852613" y="9654"/>
            <a:ext cx="8229600" cy="779462"/>
          </a:xfrm>
          <a:prstGeom prst="rect">
            <a:avLst/>
          </a:prstGeom>
        </p:spPr>
        <p:txBody>
          <a:bodyPr vert="horz" lIns="0" tIns="0" rIns="0" bIns="0" rtlCol="0" anchor="t" anchorCtr="0">
            <a:noAutofit/>
          </a:bodyPr>
          <a:lstStyle>
            <a:lvl1pPr algn="l" defTabSz="457200" rtl="0" eaLnBrk="1" latinLnBrk="0" hangingPunct="1">
              <a:spcBef>
                <a:spcPct val="0"/>
              </a:spcBef>
              <a:buNone/>
              <a:defRPr lang="en-US" sz="4400" kern="1200" dirty="0">
                <a:solidFill>
                  <a:schemeClr val="accent2"/>
                </a:solidFill>
                <a:latin typeface="+mj-lt"/>
                <a:ea typeface="+mj-ea"/>
                <a:cs typeface="+mj-cs"/>
              </a:defRPr>
            </a:lvl1pPr>
          </a:lstStyle>
          <a:p>
            <a:endParaRPr lang="en-CA" sz="4400"/>
          </a:p>
        </p:txBody>
      </p:sp>
      <p:pic>
        <p:nvPicPr>
          <p:cNvPr id="8" name="Picture 7">
            <a:extLst>
              <a:ext uri="{FF2B5EF4-FFF2-40B4-BE49-F238E27FC236}">
                <a16:creationId xmlns:a16="http://schemas.microsoft.com/office/drawing/2014/main" id="{A894279C-49F8-444B-B105-7F30B0156C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83984" y="6093792"/>
            <a:ext cx="1658839" cy="521719"/>
          </a:xfrm>
          <a:prstGeom prst="rect">
            <a:avLst/>
          </a:prstGeom>
        </p:spPr>
      </p:pic>
      <p:pic>
        <p:nvPicPr>
          <p:cNvPr id="12" name="Picture 11" descr="/Users/davidweir 1/Desktop/creative-commons-licenses by-nc-no.png">
            <a:extLst>
              <a:ext uri="{FF2B5EF4-FFF2-40B4-BE49-F238E27FC236}">
                <a16:creationId xmlns:a16="http://schemas.microsoft.com/office/drawing/2014/main" id="{187F6AFC-F92E-4AE6-A8D9-1D8BA22FB867}"/>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599" y="6288257"/>
            <a:ext cx="1036321" cy="327253"/>
          </a:xfrm>
          <a:prstGeom prst="rect">
            <a:avLst/>
          </a:prstGeom>
          <a:noFill/>
          <a:ln>
            <a:noFill/>
          </a:ln>
        </p:spPr>
      </p:pic>
    </p:spTree>
    <p:extLst>
      <p:ext uri="{BB962C8B-B14F-4D97-AF65-F5344CB8AC3E}">
        <p14:creationId xmlns:p14="http://schemas.microsoft.com/office/powerpoint/2010/main" val="102759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2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A02B-8F23-4919-AB36-59D8124F8E73}"/>
              </a:ext>
            </a:extLst>
          </p:cNvPr>
          <p:cNvSpPr>
            <a:spLocks noGrp="1"/>
          </p:cNvSpPr>
          <p:nvPr>
            <p:ph type="title"/>
          </p:nvPr>
        </p:nvSpPr>
        <p:spPr>
          <a:xfrm>
            <a:off x="773722" y="349440"/>
            <a:ext cx="7079957" cy="779462"/>
          </a:xfrm>
        </p:spPr>
        <p:txBody>
          <a:bodyPr>
            <a:normAutofit fontScale="90000"/>
          </a:bodyPr>
          <a:lstStyle/>
          <a:p>
            <a:r>
              <a:rPr lang="en-CA" sz="4000" b="1"/>
              <a:t>Think: </a:t>
            </a:r>
            <a:r>
              <a:rPr lang="en-CA" sz="4000"/>
              <a:t>who could make health-care decisions for you if you cannot?</a:t>
            </a:r>
          </a:p>
        </p:txBody>
      </p:sp>
      <p:sp>
        <p:nvSpPr>
          <p:cNvPr id="3" name="Content Placeholder 2">
            <a:extLst>
              <a:ext uri="{FF2B5EF4-FFF2-40B4-BE49-F238E27FC236}">
                <a16:creationId xmlns:a16="http://schemas.microsoft.com/office/drawing/2014/main" id="{22227A77-763E-4FFD-8C18-EDCC7E0D6C2C}"/>
              </a:ext>
            </a:extLst>
          </p:cNvPr>
          <p:cNvSpPr>
            <a:spLocks noGrp="1"/>
          </p:cNvSpPr>
          <p:nvPr>
            <p:ph idx="1"/>
          </p:nvPr>
        </p:nvSpPr>
        <p:spPr>
          <a:xfrm>
            <a:off x="773722" y="1766124"/>
            <a:ext cx="7989899" cy="4742436"/>
          </a:xfrm>
        </p:spPr>
        <p:txBody>
          <a:bodyPr/>
          <a:lstStyle/>
          <a:p>
            <a:pPr>
              <a:spcAft>
                <a:spcPts val="1200"/>
              </a:spcAft>
            </a:pPr>
            <a:r>
              <a:rPr lang="en-CA" b="1">
                <a:solidFill>
                  <a:schemeClr val="accent1"/>
                </a:solidFill>
              </a:rPr>
              <a:t>Capability &amp; Consent</a:t>
            </a:r>
            <a:endParaRPr lang="en-US" b="1">
              <a:solidFill>
                <a:schemeClr val="accent1"/>
              </a:solidFill>
            </a:endParaRPr>
          </a:p>
          <a:p>
            <a:pPr marL="457200" indent="-457200">
              <a:spcAft>
                <a:spcPts val="600"/>
              </a:spcAft>
              <a:buFont typeface="Arial" panose="020B0604020202020204" pitchFamily="34" charset="0"/>
              <a:buChar char="•"/>
            </a:pPr>
            <a:r>
              <a:rPr lang="en-US" sz="2800"/>
              <a:t>If you are able to understand and communicate, you will be asked for </a:t>
            </a:r>
            <a:r>
              <a:rPr lang="en-US" sz="2800" b="1"/>
              <a:t>consent</a:t>
            </a:r>
            <a:r>
              <a:rPr lang="en-US" sz="2800"/>
              <a:t>.</a:t>
            </a:r>
          </a:p>
          <a:p>
            <a:pPr marL="457200" indent="-457200">
              <a:spcAft>
                <a:spcPts val="600"/>
              </a:spcAft>
              <a:buFont typeface="Arial" panose="020B0604020202020204" pitchFamily="34" charset="0"/>
              <a:buChar char="•"/>
            </a:pPr>
            <a:r>
              <a:rPr lang="en-US" sz="2800"/>
              <a:t>If you are not </a:t>
            </a:r>
            <a:r>
              <a:rPr lang="en-US" sz="2800" b="1"/>
              <a:t>capable</a:t>
            </a:r>
            <a:r>
              <a:rPr lang="en-US" sz="2800"/>
              <a:t> of providing consent, someone else will be asked.</a:t>
            </a:r>
          </a:p>
          <a:p>
            <a:pPr marL="457200" indent="-457200">
              <a:spcAft>
                <a:spcPts val="600"/>
              </a:spcAft>
              <a:buFont typeface="Arial" panose="020B0604020202020204" pitchFamily="34" charset="0"/>
              <a:buChar char="•"/>
            </a:pPr>
            <a:r>
              <a:rPr lang="en-US" sz="2800"/>
              <a:t>Advance Care Planning helps you determine who will speak for you and ensure they will know what to say.</a:t>
            </a:r>
          </a:p>
          <a:p>
            <a:endParaRPr lang="en-CA"/>
          </a:p>
        </p:txBody>
      </p:sp>
      <p:pic>
        <p:nvPicPr>
          <p:cNvPr id="4098" name="Picture 2">
            <a:extLst>
              <a:ext uri="{FF2B5EF4-FFF2-40B4-BE49-F238E27FC236}">
                <a16:creationId xmlns:a16="http://schemas.microsoft.com/office/drawing/2014/main" id="{D7DBC045-D589-43B2-9FB1-00D30B8E5E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3230" y="93344"/>
            <a:ext cx="3740295" cy="291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2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A02B-8F23-4919-AB36-59D8124F8E73}"/>
              </a:ext>
            </a:extLst>
          </p:cNvPr>
          <p:cNvSpPr>
            <a:spLocks noGrp="1"/>
          </p:cNvSpPr>
          <p:nvPr>
            <p:ph type="title"/>
          </p:nvPr>
        </p:nvSpPr>
        <p:spPr>
          <a:xfrm>
            <a:off x="870067" y="406722"/>
            <a:ext cx="11000509" cy="779462"/>
          </a:xfrm>
        </p:spPr>
        <p:txBody>
          <a:bodyPr>
            <a:normAutofit fontScale="90000"/>
          </a:bodyPr>
          <a:lstStyle/>
          <a:p>
            <a:r>
              <a:rPr lang="en-CA" sz="4000" b="1"/>
              <a:t>Think: </a:t>
            </a:r>
            <a:r>
              <a:rPr lang="en-CA" sz="4000"/>
              <a:t>who could make health-care decisions for you, if you cannot?</a:t>
            </a:r>
          </a:p>
        </p:txBody>
      </p:sp>
      <p:sp>
        <p:nvSpPr>
          <p:cNvPr id="3" name="Content Placeholder 2">
            <a:extLst>
              <a:ext uri="{FF2B5EF4-FFF2-40B4-BE49-F238E27FC236}">
                <a16:creationId xmlns:a16="http://schemas.microsoft.com/office/drawing/2014/main" id="{22227A77-763E-4FFD-8C18-EDCC7E0D6C2C}"/>
              </a:ext>
            </a:extLst>
          </p:cNvPr>
          <p:cNvSpPr>
            <a:spLocks noGrp="1"/>
          </p:cNvSpPr>
          <p:nvPr>
            <p:ph idx="1"/>
          </p:nvPr>
        </p:nvSpPr>
        <p:spPr>
          <a:xfrm>
            <a:off x="870067" y="1823541"/>
            <a:ext cx="9351125" cy="4742436"/>
          </a:xfrm>
        </p:spPr>
        <p:txBody>
          <a:bodyPr/>
          <a:lstStyle/>
          <a:p>
            <a:r>
              <a:rPr lang="en-CA" b="1">
                <a:solidFill>
                  <a:schemeClr val="accent1"/>
                </a:solidFill>
              </a:rPr>
              <a:t>Substitute Decision Maker</a:t>
            </a:r>
            <a:endParaRPr lang="en-US" b="1">
              <a:solidFill>
                <a:schemeClr val="accent1"/>
              </a:solidFill>
            </a:endParaRPr>
          </a:p>
          <a:p>
            <a:pPr marL="457200" indent="-457200">
              <a:spcAft>
                <a:spcPts val="1800"/>
              </a:spcAft>
              <a:buFont typeface="Arial" panose="020B0604020202020204" pitchFamily="34" charset="0"/>
              <a:buChar char="•"/>
            </a:pPr>
            <a:r>
              <a:rPr lang="en-CA" sz="2800"/>
              <a:t>Makes health and personal care decisions on your behalf if you are not able to make them for yourself</a:t>
            </a:r>
          </a:p>
          <a:p>
            <a:pPr marL="457200" indent="-457200">
              <a:buFont typeface="Arial" panose="020B0604020202020204" pitchFamily="34" charset="0"/>
              <a:buChar char="•"/>
            </a:pPr>
            <a:r>
              <a:rPr lang="en-CA" sz="2800"/>
              <a:t>Needs to know</a:t>
            </a:r>
          </a:p>
          <a:p>
            <a:pPr marL="1371600" lvl="1">
              <a:buFont typeface="Arial" panose="020B0604020202020204" pitchFamily="34" charset="0"/>
              <a:buChar char="•"/>
            </a:pPr>
            <a:r>
              <a:rPr lang="en-CA"/>
              <a:t>Your values, beliefs and wishes</a:t>
            </a:r>
          </a:p>
          <a:p>
            <a:pPr marL="1371600" lvl="1">
              <a:buFont typeface="Arial" panose="020B0604020202020204" pitchFamily="34" charset="0"/>
              <a:buChar char="•"/>
            </a:pPr>
            <a:r>
              <a:rPr lang="en-CA"/>
              <a:t>Your health conditions</a:t>
            </a:r>
          </a:p>
          <a:p>
            <a:pPr marL="1371600" lvl="1">
              <a:buFont typeface="Arial" panose="020B0604020202020204" pitchFamily="34" charset="0"/>
              <a:buChar char="•"/>
            </a:pPr>
            <a:r>
              <a:rPr lang="en-CA"/>
              <a:t>Your care and treatment preferences and options</a:t>
            </a:r>
          </a:p>
          <a:p>
            <a:pPr marL="1371600" lvl="1">
              <a:buFont typeface="Arial" panose="020B0604020202020204" pitchFamily="34" charset="0"/>
              <a:buChar char="•"/>
            </a:pPr>
            <a:endParaRPr lang="en-CA"/>
          </a:p>
          <a:p>
            <a:pPr marL="457200" indent="-457200">
              <a:buFont typeface="Arial" panose="020B0604020202020204" pitchFamily="34" charset="0"/>
              <a:buChar char="•"/>
            </a:pPr>
            <a:endParaRPr lang="en-CA"/>
          </a:p>
          <a:p>
            <a:pPr marL="457200" indent="-457200">
              <a:buFont typeface="Arial" panose="020B0604020202020204" pitchFamily="34" charset="0"/>
              <a:buChar char="•"/>
            </a:pPr>
            <a:endParaRPr lang="en-CA"/>
          </a:p>
        </p:txBody>
      </p:sp>
    </p:spTree>
    <p:extLst>
      <p:ext uri="{BB962C8B-B14F-4D97-AF65-F5344CB8AC3E}">
        <p14:creationId xmlns:p14="http://schemas.microsoft.com/office/powerpoint/2010/main" val="147384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90160"/>
            <a:ext cx="7772400" cy="2638840"/>
          </a:xfrm>
        </p:spPr>
        <p:txBody>
          <a:bodyPr anchor="b"/>
          <a:lstStyle/>
          <a:p>
            <a:r>
              <a:rPr lang="en-US" sz="6000" dirty="0"/>
              <a:t>My Wishes, My Care</a:t>
            </a:r>
            <a:br>
              <a:rPr lang="en-US" sz="6000" dirty="0"/>
            </a:br>
            <a:r>
              <a:rPr lang="en-US" sz="5400" dirty="0"/>
              <a:t>Advance Care Planning</a:t>
            </a:r>
            <a:br>
              <a:rPr lang="en-US" sz="5400" dirty="0"/>
            </a:br>
            <a:r>
              <a:rPr lang="en-US" sz="4000" dirty="0"/>
              <a:t>for the public</a:t>
            </a:r>
          </a:p>
        </p:txBody>
      </p:sp>
      <p:sp>
        <p:nvSpPr>
          <p:cNvPr id="3" name="Subtitle 2"/>
          <p:cNvSpPr>
            <a:spLocks noGrp="1"/>
          </p:cNvSpPr>
          <p:nvPr>
            <p:ph type="subTitle" idx="1"/>
          </p:nvPr>
        </p:nvSpPr>
        <p:spPr>
          <a:xfrm>
            <a:off x="2895600" y="3850442"/>
            <a:ext cx="6400800" cy="1752600"/>
          </a:xfrm>
        </p:spPr>
        <p:txBody>
          <a:bodyPr/>
          <a:lstStyle/>
          <a:p>
            <a:r>
              <a:rPr lang="en-US" altLang="en-US" sz="4000" dirty="0"/>
              <a:t>Think, Talk and Plan </a:t>
            </a:r>
            <a:br>
              <a:rPr lang="en-US" altLang="en-US" sz="4000" dirty="0"/>
            </a:br>
            <a:r>
              <a:rPr lang="en-US" altLang="en-US" sz="4000" dirty="0"/>
              <a:t>about your future health care</a:t>
            </a:r>
            <a:br>
              <a:rPr lang="en-US" altLang="en-US" sz="4000" dirty="0"/>
            </a:br>
            <a:endParaRPr lang="en-US" sz="4000" dirty="0"/>
          </a:p>
        </p:txBody>
      </p:sp>
      <p:sp>
        <p:nvSpPr>
          <p:cNvPr id="5" name="Rectangle 4">
            <a:extLst>
              <a:ext uri="{FF2B5EF4-FFF2-40B4-BE49-F238E27FC236}">
                <a16:creationId xmlns:a16="http://schemas.microsoft.com/office/drawing/2014/main" id="{33F792B7-2453-4F2B-B25B-BB96F6D5A59A}"/>
              </a:ext>
            </a:extLst>
          </p:cNvPr>
          <p:cNvSpPr/>
          <p:nvPr/>
        </p:nvSpPr>
        <p:spPr>
          <a:xfrm>
            <a:off x="5423321" y="5233710"/>
            <a:ext cx="1655903" cy="369332"/>
          </a:xfrm>
          <a:prstGeom prst="rect">
            <a:avLst/>
          </a:prstGeom>
        </p:spPr>
        <p:txBody>
          <a:bodyPr wrap="square">
            <a:spAutoFit/>
          </a:bodyPr>
          <a:lstStyle/>
          <a:p>
            <a:r>
              <a:rPr lang="en-CA" i="1" dirty="0">
                <a:solidFill>
                  <a:schemeClr val="accent5">
                    <a:lumMod val="50000"/>
                  </a:schemeClr>
                </a:solidFill>
              </a:rPr>
              <a:t>October </a:t>
            </a:r>
            <a:r>
              <a:rPr lang="en-CA" sz="1600" i="1" dirty="0">
                <a:solidFill>
                  <a:schemeClr val="accent5">
                    <a:lumMod val="50000"/>
                  </a:schemeClr>
                </a:solidFill>
              </a:rPr>
              <a:t>2020</a:t>
            </a:r>
          </a:p>
        </p:txBody>
      </p:sp>
    </p:spTree>
    <p:extLst>
      <p:ext uri="{BB962C8B-B14F-4D97-AF65-F5344CB8AC3E}">
        <p14:creationId xmlns:p14="http://schemas.microsoft.com/office/powerpoint/2010/main" val="197669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FB25-61E2-4A3E-BA66-6C4AC6E35207}"/>
              </a:ext>
            </a:extLst>
          </p:cNvPr>
          <p:cNvSpPr>
            <a:spLocks noGrp="1"/>
          </p:cNvSpPr>
          <p:nvPr>
            <p:ph type="title"/>
          </p:nvPr>
        </p:nvSpPr>
        <p:spPr>
          <a:xfrm>
            <a:off x="880227" y="294962"/>
            <a:ext cx="11000509" cy="779462"/>
          </a:xfrm>
        </p:spPr>
        <p:txBody>
          <a:bodyPr>
            <a:normAutofit fontScale="90000"/>
          </a:bodyPr>
          <a:lstStyle/>
          <a:p>
            <a:r>
              <a:rPr lang="en-CA" sz="4000" b="1"/>
              <a:t>Think: </a:t>
            </a:r>
            <a:r>
              <a:rPr lang="en-CA" sz="4000"/>
              <a:t>who could make health-care decisions for you, if you cannot?</a:t>
            </a:r>
          </a:p>
        </p:txBody>
      </p:sp>
      <p:sp>
        <p:nvSpPr>
          <p:cNvPr id="3" name="Content Placeholder 2">
            <a:extLst>
              <a:ext uri="{FF2B5EF4-FFF2-40B4-BE49-F238E27FC236}">
                <a16:creationId xmlns:a16="http://schemas.microsoft.com/office/drawing/2014/main" id="{A9AB61D3-C7DA-4086-9173-DA4D809A0EBF}"/>
              </a:ext>
            </a:extLst>
          </p:cNvPr>
          <p:cNvSpPr>
            <a:spLocks noGrp="1"/>
          </p:cNvSpPr>
          <p:nvPr>
            <p:ph idx="1"/>
          </p:nvPr>
        </p:nvSpPr>
        <p:spPr>
          <a:xfrm>
            <a:off x="880227" y="1820602"/>
            <a:ext cx="9307991" cy="4742436"/>
          </a:xfrm>
        </p:spPr>
        <p:txBody>
          <a:bodyPr/>
          <a:lstStyle/>
          <a:p>
            <a:pPr>
              <a:spcAft>
                <a:spcPts val="1800"/>
              </a:spcAft>
            </a:pPr>
            <a:r>
              <a:rPr lang="en-CA" b="1" dirty="0">
                <a:solidFill>
                  <a:schemeClr val="accent1"/>
                </a:solidFill>
              </a:rPr>
              <a:t>Selecting a Substitute Decision Maker</a:t>
            </a:r>
          </a:p>
          <a:p>
            <a:pPr marL="628650" lvl="1" indent="-171450">
              <a:spcAft>
                <a:spcPts val="1800"/>
              </a:spcAft>
              <a:buFont typeface="Arial" panose="020B0604020202020204" pitchFamily="34" charset="0"/>
              <a:buChar char="•"/>
            </a:pPr>
            <a:r>
              <a:rPr lang="en-CA" dirty="0"/>
              <a:t>Who knows what gives your life meaning, joy and purpose?</a:t>
            </a:r>
          </a:p>
          <a:p>
            <a:pPr marL="628650" lvl="1" indent="-171450">
              <a:spcAft>
                <a:spcPts val="1800"/>
              </a:spcAft>
              <a:buFont typeface="Arial" panose="020B0604020202020204" pitchFamily="34" charset="0"/>
              <a:buChar char="•"/>
            </a:pPr>
            <a:r>
              <a:rPr lang="en-CA" dirty="0"/>
              <a:t>Who do you trust to respect your wishes and make decisions the way you would make them for yourself?</a:t>
            </a:r>
          </a:p>
          <a:p>
            <a:pPr marL="628650" lvl="1" indent="-171450">
              <a:spcAft>
                <a:spcPts val="1800"/>
              </a:spcAft>
              <a:buFont typeface="Arial" panose="020B0604020202020204" pitchFamily="34" charset="0"/>
              <a:buChar char="•"/>
            </a:pPr>
            <a:r>
              <a:rPr lang="en-CA" dirty="0"/>
              <a:t>Who is calm in a crisis and able to handle conflict?</a:t>
            </a:r>
          </a:p>
          <a:p>
            <a:endParaRPr lang="en-CA" dirty="0"/>
          </a:p>
        </p:txBody>
      </p:sp>
    </p:spTree>
    <p:extLst>
      <p:ext uri="{BB962C8B-B14F-4D97-AF65-F5344CB8AC3E}">
        <p14:creationId xmlns:p14="http://schemas.microsoft.com/office/powerpoint/2010/main" val="47486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5D27D7-456B-41FC-9B10-C34A7D1ADABC}"/>
              </a:ext>
            </a:extLst>
          </p:cNvPr>
          <p:cNvSpPr txBox="1"/>
          <p:nvPr/>
        </p:nvSpPr>
        <p:spPr>
          <a:xfrm>
            <a:off x="2393719" y="3500517"/>
            <a:ext cx="7398899" cy="2215991"/>
          </a:xfrm>
          <a:prstGeom prst="rect">
            <a:avLst/>
          </a:prstGeom>
          <a:noFill/>
        </p:spPr>
        <p:txBody>
          <a:bodyPr wrap="square" rtlCol="0">
            <a:spAutoFit/>
          </a:bodyPr>
          <a:lstStyle/>
          <a:p>
            <a:pPr algn="ctr"/>
            <a:r>
              <a:rPr lang="en-CA" sz="4000" b="1">
                <a:solidFill>
                  <a:schemeClr val="accent3"/>
                </a:solidFill>
              </a:rPr>
              <a:t>Why is it important to share what matters most to you with the people you trust?</a:t>
            </a:r>
          </a:p>
          <a:p>
            <a:r>
              <a:rPr lang="en-CA" sz="1800">
                <a:solidFill>
                  <a:schemeClr val="accent1"/>
                </a:solidFill>
              </a:rPr>
              <a:t> </a:t>
            </a:r>
          </a:p>
        </p:txBody>
      </p:sp>
      <p:pic>
        <p:nvPicPr>
          <p:cNvPr id="13" name="Picture 12" descr="A close up of a logo&#10;&#10;Description automatically generated">
            <a:extLst>
              <a:ext uri="{FF2B5EF4-FFF2-40B4-BE49-F238E27FC236}">
                <a16:creationId xmlns:a16="http://schemas.microsoft.com/office/drawing/2014/main" id="{4AE674D0-3A5E-4B8F-A990-9C13A2F8BB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6821" y="1455623"/>
            <a:ext cx="1858358" cy="1858358"/>
          </a:xfrm>
          <a:prstGeom prst="rect">
            <a:avLst/>
          </a:prstGeom>
        </p:spPr>
      </p:pic>
    </p:spTree>
    <p:extLst>
      <p:ext uri="{BB962C8B-B14F-4D97-AF65-F5344CB8AC3E}">
        <p14:creationId xmlns:p14="http://schemas.microsoft.com/office/powerpoint/2010/main" val="1759701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1D93-9810-45E4-9AA4-0ED688483A2F}"/>
              </a:ext>
            </a:extLst>
          </p:cNvPr>
          <p:cNvSpPr>
            <a:spLocks noGrp="1"/>
          </p:cNvSpPr>
          <p:nvPr>
            <p:ph type="title"/>
          </p:nvPr>
        </p:nvSpPr>
        <p:spPr>
          <a:xfrm>
            <a:off x="981827" y="274642"/>
            <a:ext cx="11000509" cy="779462"/>
          </a:xfrm>
        </p:spPr>
        <p:txBody>
          <a:bodyPr/>
          <a:lstStyle/>
          <a:p>
            <a:r>
              <a:rPr lang="en-US" b="1"/>
              <a:t>Talk: </a:t>
            </a:r>
            <a:r>
              <a:rPr lang="en-US"/>
              <a:t>to the people you trust</a:t>
            </a:r>
            <a:endParaRPr lang="en-CA"/>
          </a:p>
        </p:txBody>
      </p:sp>
      <p:sp>
        <p:nvSpPr>
          <p:cNvPr id="3" name="Content Placeholder 2">
            <a:extLst>
              <a:ext uri="{FF2B5EF4-FFF2-40B4-BE49-F238E27FC236}">
                <a16:creationId xmlns:a16="http://schemas.microsoft.com/office/drawing/2014/main" id="{B8970EF3-2A5B-45AA-B5ED-0BA10054651E}"/>
              </a:ext>
            </a:extLst>
          </p:cNvPr>
          <p:cNvSpPr>
            <a:spLocks noGrp="1"/>
          </p:cNvSpPr>
          <p:nvPr>
            <p:ph idx="1"/>
          </p:nvPr>
        </p:nvSpPr>
        <p:spPr>
          <a:xfrm>
            <a:off x="981825" y="1263177"/>
            <a:ext cx="11000511" cy="4742436"/>
          </a:xfrm>
        </p:spPr>
        <p:txBody>
          <a:bodyPr>
            <a:normAutofit/>
          </a:bodyPr>
          <a:lstStyle/>
          <a:p>
            <a:r>
              <a:rPr lang="en-US" b="1">
                <a:solidFill>
                  <a:schemeClr val="accent1"/>
                </a:solidFill>
              </a:rPr>
              <a:t>Preparing for the conversation:</a:t>
            </a:r>
          </a:p>
          <a:p>
            <a:pPr marL="457200" indent="-457200">
              <a:buFont typeface="Arial" panose="020B0604020202020204" pitchFamily="34" charset="0"/>
              <a:buChar char="•"/>
            </a:pPr>
            <a:r>
              <a:rPr lang="en-US"/>
              <a:t>Make notes</a:t>
            </a:r>
          </a:p>
          <a:p>
            <a:pPr marL="457200" indent="-457200">
              <a:buFont typeface="Arial" panose="020B0604020202020204" pitchFamily="34" charset="0"/>
              <a:buChar char="•"/>
            </a:pPr>
            <a:r>
              <a:rPr lang="en-US"/>
              <a:t>Pick a relaxed time</a:t>
            </a:r>
          </a:p>
          <a:p>
            <a:pPr marL="457200" indent="-457200">
              <a:buFont typeface="Arial" panose="020B0604020202020204" pitchFamily="34" charset="0"/>
              <a:buChar char="•"/>
            </a:pPr>
            <a:r>
              <a:rPr lang="en-US"/>
              <a:t>Choose a comfortable place</a:t>
            </a:r>
          </a:p>
          <a:p>
            <a:pPr marL="457200" indent="-457200">
              <a:buFont typeface="Arial" panose="020B0604020202020204" pitchFamily="34" charset="0"/>
              <a:buChar char="•"/>
            </a:pPr>
            <a:r>
              <a:rPr lang="en-US"/>
              <a:t>Be gentle and go slowly</a:t>
            </a:r>
          </a:p>
          <a:p>
            <a:pPr marL="457200" indent="-457200">
              <a:buFont typeface="Arial" panose="020B0604020202020204" pitchFamily="34" charset="0"/>
              <a:buChar char="•"/>
            </a:pPr>
            <a:r>
              <a:rPr lang="en-US"/>
              <a:t>Listen and learn</a:t>
            </a:r>
          </a:p>
          <a:p>
            <a:pPr marL="457200" indent="-457200">
              <a:buFont typeface="Arial" panose="020B0604020202020204" pitchFamily="34" charset="0"/>
              <a:buChar char="•"/>
            </a:pPr>
            <a:r>
              <a:rPr lang="en-US"/>
              <a:t>Be open to more conversations</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endParaRPr lang="en-CA"/>
          </a:p>
        </p:txBody>
      </p:sp>
    </p:spTree>
    <p:extLst>
      <p:ext uri="{BB962C8B-B14F-4D97-AF65-F5344CB8AC3E}">
        <p14:creationId xmlns:p14="http://schemas.microsoft.com/office/powerpoint/2010/main" val="3820312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885B-43E3-44A7-BF0D-B51E62F7829D}"/>
              </a:ext>
            </a:extLst>
          </p:cNvPr>
          <p:cNvSpPr>
            <a:spLocks noGrp="1"/>
          </p:cNvSpPr>
          <p:nvPr>
            <p:ph type="title"/>
          </p:nvPr>
        </p:nvSpPr>
        <p:spPr/>
        <p:txBody>
          <a:bodyPr/>
          <a:lstStyle/>
          <a:p>
            <a:r>
              <a:rPr lang="en-US" b="1"/>
              <a:t>Talk: </a:t>
            </a:r>
            <a:r>
              <a:rPr lang="en-US"/>
              <a:t>to the people you trust</a:t>
            </a:r>
            <a:endParaRPr lang="en-CA"/>
          </a:p>
        </p:txBody>
      </p:sp>
      <p:sp>
        <p:nvSpPr>
          <p:cNvPr id="3" name="Content Placeholder 2">
            <a:extLst>
              <a:ext uri="{FF2B5EF4-FFF2-40B4-BE49-F238E27FC236}">
                <a16:creationId xmlns:a16="http://schemas.microsoft.com/office/drawing/2014/main" id="{B5DDD5A1-8E90-4633-ADCD-89EFFC42700F}"/>
              </a:ext>
            </a:extLst>
          </p:cNvPr>
          <p:cNvSpPr>
            <a:spLocks noGrp="1"/>
          </p:cNvSpPr>
          <p:nvPr>
            <p:ph idx="1"/>
          </p:nvPr>
        </p:nvSpPr>
        <p:spPr>
          <a:xfrm>
            <a:off x="595747" y="1054104"/>
            <a:ext cx="5963920" cy="4742436"/>
          </a:xfrm>
        </p:spPr>
        <p:txBody>
          <a:bodyPr>
            <a:normAutofit/>
          </a:bodyPr>
          <a:lstStyle/>
          <a:p>
            <a:r>
              <a:rPr lang="en-US" b="1">
                <a:solidFill>
                  <a:schemeClr val="accent1"/>
                </a:solidFill>
              </a:rPr>
              <a:t>Share:</a:t>
            </a:r>
          </a:p>
          <a:p>
            <a:pPr marL="457200" indent="-457200">
              <a:buFont typeface="Arial" panose="020B0604020202020204" pitchFamily="34" charset="0"/>
              <a:buChar char="•"/>
            </a:pPr>
            <a:r>
              <a:rPr lang="en-US"/>
              <a:t>what is important to you </a:t>
            </a:r>
          </a:p>
          <a:p>
            <a:pPr marL="457200" indent="-457200">
              <a:buFont typeface="Arial" panose="020B0604020202020204" pitchFamily="34" charset="0"/>
              <a:buChar char="•"/>
            </a:pPr>
            <a:r>
              <a:rPr lang="en-US"/>
              <a:t>your fears and concerns</a:t>
            </a:r>
          </a:p>
          <a:p>
            <a:pPr marL="457200" indent="-457200">
              <a:buFont typeface="Arial" panose="020B0604020202020204" pitchFamily="34" charset="0"/>
              <a:buChar char="•"/>
            </a:pPr>
            <a:r>
              <a:rPr lang="en-US"/>
              <a:t>treatment decisions you already know</a:t>
            </a:r>
          </a:p>
          <a:p>
            <a:pPr marL="457200" indent="-457200">
              <a:buFont typeface="Arial" panose="020B0604020202020204" pitchFamily="34" charset="0"/>
              <a:buChar char="•"/>
            </a:pPr>
            <a:r>
              <a:rPr lang="en-US"/>
              <a:t>who will make decisions for you </a:t>
            </a:r>
          </a:p>
          <a:p>
            <a:pPr marL="457200" indent="-457200">
              <a:buFont typeface="Arial" panose="020B0604020202020204" pitchFamily="34" charset="0"/>
              <a:buChar char="•"/>
            </a:pPr>
            <a:r>
              <a:rPr lang="en-US"/>
              <a:t>how you hope that person will be supported</a:t>
            </a:r>
          </a:p>
          <a:p>
            <a:endParaRPr lang="en-US"/>
          </a:p>
          <a:p>
            <a:endParaRPr lang="en-CA"/>
          </a:p>
        </p:txBody>
      </p:sp>
      <p:pic>
        <p:nvPicPr>
          <p:cNvPr id="2050" name="Picture 2">
            <a:extLst>
              <a:ext uri="{FF2B5EF4-FFF2-40B4-BE49-F238E27FC236}">
                <a16:creationId xmlns:a16="http://schemas.microsoft.com/office/drawing/2014/main" id="{61204E50-C075-4264-9FA5-45D1C97F72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05087" y="1391921"/>
            <a:ext cx="5197863" cy="346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69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C7D60E6-D153-2445-B4B8-0E056B281540}"/>
              </a:ext>
            </a:extLst>
          </p:cNvPr>
          <p:cNvGrpSpPr/>
          <p:nvPr/>
        </p:nvGrpSpPr>
        <p:grpSpPr>
          <a:xfrm>
            <a:off x="2358548" y="1212735"/>
            <a:ext cx="3737452" cy="2959024"/>
            <a:chOff x="307902" y="1703231"/>
            <a:chExt cx="3451537" cy="3451537"/>
          </a:xfrm>
        </p:grpSpPr>
        <p:pic>
          <p:nvPicPr>
            <p:cNvPr id="7" name="Picture 6" descr="A close up of a logo&#10;&#10;Description automatically generated">
              <a:extLst>
                <a:ext uri="{FF2B5EF4-FFF2-40B4-BE49-F238E27FC236}">
                  <a16:creationId xmlns:a16="http://schemas.microsoft.com/office/drawing/2014/main" id="{CDB60774-4BAF-BC4E-B579-40D7FEE9B6F9}"/>
                </a:ext>
              </a:extLst>
            </p:cNvPr>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07902" y="1703231"/>
              <a:ext cx="3451537" cy="3451537"/>
            </a:xfrm>
            <a:prstGeom prst="rect">
              <a:avLst/>
            </a:prstGeom>
          </p:spPr>
        </p:pic>
        <p:sp>
          <p:nvSpPr>
            <p:cNvPr id="8" name="TextBox 7">
              <a:extLst>
                <a:ext uri="{FF2B5EF4-FFF2-40B4-BE49-F238E27FC236}">
                  <a16:creationId xmlns:a16="http://schemas.microsoft.com/office/drawing/2014/main" id="{A3DCA9A0-B995-8F41-97CC-11031282F254}"/>
                </a:ext>
              </a:extLst>
            </p:cNvPr>
            <p:cNvSpPr txBox="1"/>
            <p:nvPr/>
          </p:nvSpPr>
          <p:spPr>
            <a:xfrm>
              <a:off x="768412" y="2457460"/>
              <a:ext cx="2754048" cy="1830921"/>
            </a:xfrm>
            <a:prstGeom prst="rect">
              <a:avLst/>
            </a:prstGeom>
            <a:noFill/>
          </p:spPr>
          <p:txBody>
            <a:bodyPr wrap="square" rtlCol="0">
              <a:spAutoFit/>
            </a:bodyPr>
            <a:lstStyle/>
            <a:p>
              <a:pPr>
                <a:spcBef>
                  <a:spcPts val="768"/>
                </a:spcBef>
              </a:pPr>
              <a:r>
                <a:rPr lang="en-US" sz="2400" i="1"/>
                <a:t>“I was thinking about what happened to Ernie, and it made me realize…” </a:t>
              </a:r>
              <a:endParaRPr lang="en-CA" sz="2400" i="1"/>
            </a:p>
          </p:txBody>
        </p:sp>
      </p:grpSp>
      <p:pic>
        <p:nvPicPr>
          <p:cNvPr id="11" name="Picture 10" descr="A close up of a logo&#10;&#10;Description automatically generated">
            <a:extLst>
              <a:ext uri="{FF2B5EF4-FFF2-40B4-BE49-F238E27FC236}">
                <a16:creationId xmlns:a16="http://schemas.microsoft.com/office/drawing/2014/main" id="{A12B8EDF-01D6-2549-AE37-81CF6A6BE4DA}"/>
              </a:ext>
            </a:extLst>
          </p:cNvPr>
          <p:cNvPicPr>
            <a:picLocks noChangeAspect="1"/>
          </p:cNvPicPr>
          <p:nvPr/>
        </p:nvPicPr>
        <p:blipFill>
          <a:blip r:embed="rId4">
            <a:duotone>
              <a:schemeClr val="accent1">
                <a:shade val="45000"/>
                <a:satMod val="135000"/>
              </a:schemeClr>
              <a:prstClr val="white"/>
            </a:duotone>
          </a:blip>
          <a:stretch>
            <a:fillRect/>
          </a:stretch>
        </p:blipFill>
        <p:spPr>
          <a:xfrm>
            <a:off x="2809458" y="3299042"/>
            <a:ext cx="4969566" cy="3539531"/>
          </a:xfrm>
          <a:prstGeom prst="rect">
            <a:avLst/>
          </a:prstGeom>
        </p:spPr>
      </p:pic>
      <p:sp>
        <p:nvSpPr>
          <p:cNvPr id="2" name="Title 1">
            <a:extLst>
              <a:ext uri="{FF2B5EF4-FFF2-40B4-BE49-F238E27FC236}">
                <a16:creationId xmlns:a16="http://schemas.microsoft.com/office/drawing/2014/main" id="{F31C1D93-9810-45E4-9AA4-0ED688483A2F}"/>
              </a:ext>
            </a:extLst>
          </p:cNvPr>
          <p:cNvSpPr>
            <a:spLocks noGrp="1"/>
          </p:cNvSpPr>
          <p:nvPr>
            <p:ph type="title"/>
          </p:nvPr>
        </p:nvSpPr>
        <p:spPr>
          <a:xfrm>
            <a:off x="858129" y="138543"/>
            <a:ext cx="8561303" cy="779462"/>
          </a:xfrm>
        </p:spPr>
        <p:txBody>
          <a:bodyPr/>
          <a:lstStyle/>
          <a:p>
            <a:r>
              <a:rPr lang="en-US" b="1"/>
              <a:t>Talk: </a:t>
            </a:r>
            <a:r>
              <a:rPr lang="en-US"/>
              <a:t>to the people you trust</a:t>
            </a:r>
            <a:endParaRPr lang="en-CA"/>
          </a:p>
        </p:txBody>
      </p:sp>
      <p:sp>
        <p:nvSpPr>
          <p:cNvPr id="3" name="Content Placeholder 2">
            <a:extLst>
              <a:ext uri="{FF2B5EF4-FFF2-40B4-BE49-F238E27FC236}">
                <a16:creationId xmlns:a16="http://schemas.microsoft.com/office/drawing/2014/main" id="{B8970EF3-2A5B-45AA-B5ED-0BA10054651E}"/>
              </a:ext>
            </a:extLst>
          </p:cNvPr>
          <p:cNvSpPr>
            <a:spLocks noGrp="1"/>
          </p:cNvSpPr>
          <p:nvPr>
            <p:ph idx="1"/>
          </p:nvPr>
        </p:nvSpPr>
        <p:spPr>
          <a:xfrm>
            <a:off x="858130" y="918005"/>
            <a:ext cx="8561304" cy="4742436"/>
          </a:xfrm>
        </p:spPr>
        <p:txBody>
          <a:bodyPr/>
          <a:lstStyle/>
          <a:p>
            <a:r>
              <a:rPr lang="en-US" b="1">
                <a:solidFill>
                  <a:schemeClr val="accent1"/>
                </a:solidFill>
              </a:rPr>
              <a:t>Starting the conversation:</a:t>
            </a:r>
          </a:p>
          <a:p>
            <a:endParaRPr lang="en-US"/>
          </a:p>
          <a:p>
            <a:pPr marL="457200" indent="-457200">
              <a:buFont typeface="Arial" panose="020B0604020202020204" pitchFamily="34" charset="0"/>
              <a:buChar char="•"/>
            </a:pPr>
            <a:endParaRPr lang="en-US"/>
          </a:p>
          <a:p>
            <a:endParaRPr lang="en-CA"/>
          </a:p>
        </p:txBody>
      </p:sp>
      <p:grpSp>
        <p:nvGrpSpPr>
          <p:cNvPr id="9" name="Group 8">
            <a:extLst>
              <a:ext uri="{FF2B5EF4-FFF2-40B4-BE49-F238E27FC236}">
                <a16:creationId xmlns:a16="http://schemas.microsoft.com/office/drawing/2014/main" id="{10EF7FEB-7E08-2749-A7DA-EE406464B551}"/>
              </a:ext>
            </a:extLst>
          </p:cNvPr>
          <p:cNvGrpSpPr/>
          <p:nvPr/>
        </p:nvGrpSpPr>
        <p:grpSpPr>
          <a:xfrm>
            <a:off x="6267067" y="1212487"/>
            <a:ext cx="4533415" cy="4383709"/>
            <a:chOff x="4132377" y="767504"/>
            <a:chExt cx="5011623" cy="4857799"/>
          </a:xfrm>
        </p:grpSpPr>
        <p:pic>
          <p:nvPicPr>
            <p:cNvPr id="6" name="Picture 5" descr="A close up of a logo&#10;&#10;Description automatically generated">
              <a:extLst>
                <a:ext uri="{FF2B5EF4-FFF2-40B4-BE49-F238E27FC236}">
                  <a16:creationId xmlns:a16="http://schemas.microsoft.com/office/drawing/2014/main" id="{3DC21574-129D-0646-ACF4-BC9CC952777B}"/>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132377" y="767504"/>
              <a:ext cx="5011623" cy="4857799"/>
            </a:xfrm>
            <a:prstGeom prst="rect">
              <a:avLst/>
            </a:prstGeom>
          </p:spPr>
        </p:pic>
        <p:sp>
          <p:nvSpPr>
            <p:cNvPr id="4" name="TextBox 3">
              <a:extLst>
                <a:ext uri="{FF2B5EF4-FFF2-40B4-BE49-F238E27FC236}">
                  <a16:creationId xmlns:a16="http://schemas.microsoft.com/office/drawing/2014/main" id="{D812F05F-275E-1B46-AC67-4C89EC2CEAB5}"/>
                </a:ext>
              </a:extLst>
            </p:cNvPr>
            <p:cNvSpPr txBox="1"/>
            <p:nvPr/>
          </p:nvSpPr>
          <p:spPr>
            <a:xfrm>
              <a:off x="4595150" y="1857198"/>
              <a:ext cx="4101939" cy="2967240"/>
            </a:xfrm>
            <a:prstGeom prst="rect">
              <a:avLst/>
            </a:prstGeom>
            <a:noFill/>
          </p:spPr>
          <p:txBody>
            <a:bodyPr wrap="square" rtlCol="0">
              <a:spAutoFit/>
            </a:bodyPr>
            <a:lstStyle/>
            <a:p>
              <a:pPr algn="ctr"/>
              <a:r>
                <a:rPr lang="en-US" sz="2400" i="1">
                  <a:solidFill>
                    <a:schemeClr val="bg1"/>
                  </a:solidFill>
                </a:rPr>
                <a:t>“Right now, I’m healthy, but I want to think ahead and be prepared if something unexpected should happen… and how we might want to handle that situation…”</a:t>
              </a:r>
              <a:endParaRPr lang="en-CA" sz="2400" i="1">
                <a:solidFill>
                  <a:schemeClr val="bg1"/>
                </a:solidFill>
              </a:endParaRPr>
            </a:p>
            <a:p>
              <a:endParaRPr lang="en-US" sz="2400">
                <a:solidFill>
                  <a:schemeClr val="bg1"/>
                </a:solidFill>
              </a:endParaRPr>
            </a:p>
          </p:txBody>
        </p:sp>
      </p:grpSp>
      <p:sp>
        <p:nvSpPr>
          <p:cNvPr id="12" name="TextBox 11">
            <a:extLst>
              <a:ext uri="{FF2B5EF4-FFF2-40B4-BE49-F238E27FC236}">
                <a16:creationId xmlns:a16="http://schemas.microsoft.com/office/drawing/2014/main" id="{7834A9E6-EB76-C64A-9167-E2C1DFE89F27}"/>
              </a:ext>
            </a:extLst>
          </p:cNvPr>
          <p:cNvSpPr txBox="1"/>
          <p:nvPr/>
        </p:nvSpPr>
        <p:spPr>
          <a:xfrm>
            <a:off x="2773678" y="4029368"/>
            <a:ext cx="4679244" cy="2246769"/>
          </a:xfrm>
          <a:prstGeom prst="rect">
            <a:avLst/>
          </a:prstGeom>
          <a:noFill/>
        </p:spPr>
        <p:txBody>
          <a:bodyPr wrap="square" rtlCol="0">
            <a:spAutoFit/>
          </a:bodyPr>
          <a:lstStyle/>
          <a:p>
            <a:pPr algn="ctr"/>
            <a:r>
              <a:rPr lang="en-CA" sz="2400" i="1"/>
              <a:t>“I just answered </a:t>
            </a:r>
          </a:p>
          <a:p>
            <a:pPr algn="ctr"/>
            <a:r>
              <a:rPr lang="en-CA" sz="2400" i="1"/>
              <a:t>some important questions </a:t>
            </a:r>
          </a:p>
          <a:p>
            <a:pPr algn="ctr"/>
            <a:r>
              <a:rPr lang="en-CA" sz="2400" i="1"/>
              <a:t>about my health-care wishes. </a:t>
            </a:r>
          </a:p>
          <a:p>
            <a:pPr algn="ctr"/>
            <a:r>
              <a:rPr lang="en-CA" sz="2400" i="1"/>
              <a:t>I’m wondering if we can talk </a:t>
            </a:r>
          </a:p>
          <a:p>
            <a:pPr algn="ctr"/>
            <a:r>
              <a:rPr lang="en-CA" sz="2400" i="1"/>
              <a:t>about my answers?” </a:t>
            </a:r>
            <a:r>
              <a:rPr lang="en-CA" sz="2000" i="1"/>
              <a:t> </a:t>
            </a:r>
          </a:p>
          <a:p>
            <a:endParaRPr lang="en-US" sz="2000"/>
          </a:p>
        </p:txBody>
      </p:sp>
    </p:spTree>
    <p:extLst>
      <p:ext uri="{BB962C8B-B14F-4D97-AF65-F5344CB8AC3E}">
        <p14:creationId xmlns:p14="http://schemas.microsoft.com/office/powerpoint/2010/main" val="2930314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5D27D7-456B-41FC-9B10-C34A7D1ADABC}"/>
              </a:ext>
            </a:extLst>
          </p:cNvPr>
          <p:cNvSpPr txBox="1"/>
          <p:nvPr/>
        </p:nvSpPr>
        <p:spPr>
          <a:xfrm>
            <a:off x="2642088" y="3587654"/>
            <a:ext cx="7398899" cy="1600438"/>
          </a:xfrm>
          <a:prstGeom prst="rect">
            <a:avLst/>
          </a:prstGeom>
          <a:noFill/>
        </p:spPr>
        <p:txBody>
          <a:bodyPr wrap="square" rtlCol="0">
            <a:spAutoFit/>
          </a:bodyPr>
          <a:lstStyle/>
          <a:p>
            <a:pPr algn="ctr"/>
            <a:r>
              <a:rPr lang="en-US" sz="4000" b="1">
                <a:solidFill>
                  <a:schemeClr val="accent3"/>
                </a:solidFill>
              </a:rPr>
              <a:t>What might you talk about with your health-care provider?</a:t>
            </a:r>
            <a:endParaRPr lang="en-CA" sz="4000">
              <a:solidFill>
                <a:schemeClr val="accent3"/>
              </a:solidFill>
            </a:endParaRPr>
          </a:p>
          <a:p>
            <a:r>
              <a:rPr lang="en-CA" sz="1800">
                <a:solidFill>
                  <a:schemeClr val="accent1"/>
                </a:solidFill>
              </a:rPr>
              <a:t> </a:t>
            </a:r>
          </a:p>
        </p:txBody>
      </p:sp>
      <p:pic>
        <p:nvPicPr>
          <p:cNvPr id="13" name="Picture 12" descr="A close up of a logo&#10;&#10;Description automatically generated">
            <a:extLst>
              <a:ext uri="{FF2B5EF4-FFF2-40B4-BE49-F238E27FC236}">
                <a16:creationId xmlns:a16="http://schemas.microsoft.com/office/drawing/2014/main" id="{4AE674D0-3A5E-4B8F-A990-9C13A2F8BB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6821" y="1411989"/>
            <a:ext cx="1858358" cy="1858358"/>
          </a:xfrm>
          <a:prstGeom prst="rect">
            <a:avLst/>
          </a:prstGeom>
        </p:spPr>
      </p:pic>
    </p:spTree>
    <p:extLst>
      <p:ext uri="{BB962C8B-B14F-4D97-AF65-F5344CB8AC3E}">
        <p14:creationId xmlns:p14="http://schemas.microsoft.com/office/powerpoint/2010/main" val="96111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F290-3FC5-4E1A-8465-C64A4BC7CA3A}"/>
              </a:ext>
            </a:extLst>
          </p:cNvPr>
          <p:cNvSpPr>
            <a:spLocks noGrp="1"/>
          </p:cNvSpPr>
          <p:nvPr>
            <p:ph type="title"/>
          </p:nvPr>
        </p:nvSpPr>
        <p:spPr>
          <a:xfrm>
            <a:off x="762000" y="317818"/>
            <a:ext cx="11000509" cy="779462"/>
          </a:xfrm>
        </p:spPr>
        <p:txBody>
          <a:bodyPr vert="horz" lIns="91440" tIns="45720" rIns="91440" bIns="45720" rtlCol="0" anchor="t">
            <a:normAutofit/>
          </a:bodyPr>
          <a:lstStyle/>
          <a:p>
            <a:pPr defTabSz="914400">
              <a:lnSpc>
                <a:spcPct val="90000"/>
              </a:lnSpc>
            </a:pPr>
            <a:r>
              <a:rPr lang="en-US" b="1"/>
              <a:t>Talk: </a:t>
            </a:r>
            <a:r>
              <a:rPr lang="en-US"/>
              <a:t>to your health-care providers</a:t>
            </a:r>
            <a:endParaRPr lang="en-US" kern="1200">
              <a:solidFill>
                <a:schemeClr val="bg1"/>
              </a:solidFill>
              <a:latin typeface="+mj-lt"/>
              <a:ea typeface="+mj-ea"/>
              <a:cs typeface="+mj-cs"/>
            </a:endParaRPr>
          </a:p>
        </p:txBody>
      </p:sp>
      <p:grpSp>
        <p:nvGrpSpPr>
          <p:cNvPr id="3" name="Group 2">
            <a:extLst>
              <a:ext uri="{FF2B5EF4-FFF2-40B4-BE49-F238E27FC236}">
                <a16:creationId xmlns:a16="http://schemas.microsoft.com/office/drawing/2014/main" id="{18636432-E7A7-467D-9617-BC07DEAF7E1B}"/>
              </a:ext>
            </a:extLst>
          </p:cNvPr>
          <p:cNvGrpSpPr/>
          <p:nvPr/>
        </p:nvGrpSpPr>
        <p:grpSpPr>
          <a:xfrm>
            <a:off x="762000" y="1239520"/>
            <a:ext cx="10739120" cy="4521200"/>
            <a:chOff x="-38199" y="1776114"/>
            <a:chExt cx="9182199" cy="3920496"/>
          </a:xfrm>
        </p:grpSpPr>
        <p:pic>
          <p:nvPicPr>
            <p:cNvPr id="15" name="Picture 14">
              <a:extLst>
                <a:ext uri="{FF2B5EF4-FFF2-40B4-BE49-F238E27FC236}">
                  <a16:creationId xmlns:a16="http://schemas.microsoft.com/office/drawing/2014/main" id="{56EAFCD6-C907-4248-97E3-282BF71FED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99" y="1776114"/>
              <a:ext cx="4475865" cy="3920496"/>
            </a:xfrm>
            <a:prstGeom prst="rect">
              <a:avLst/>
            </a:prstGeom>
            <a:ln w="38100">
              <a:solidFill>
                <a:schemeClr val="bg1"/>
              </a:solidFill>
            </a:ln>
          </p:spPr>
        </p:pic>
        <p:pic>
          <p:nvPicPr>
            <p:cNvPr id="17" name="Picture 16">
              <a:extLst>
                <a:ext uri="{FF2B5EF4-FFF2-40B4-BE49-F238E27FC236}">
                  <a16:creationId xmlns:a16="http://schemas.microsoft.com/office/drawing/2014/main" id="{08B41767-07ED-45E1-94F9-99881D853F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55721" y="1776116"/>
              <a:ext cx="3988279" cy="3920494"/>
            </a:xfrm>
            <a:prstGeom prst="rect">
              <a:avLst/>
            </a:prstGeom>
            <a:ln w="38100">
              <a:solidFill>
                <a:schemeClr val="bg1"/>
              </a:solidFill>
            </a:ln>
          </p:spPr>
        </p:pic>
        <p:pic>
          <p:nvPicPr>
            <p:cNvPr id="19" name="Picture 18">
              <a:extLst>
                <a:ext uri="{FF2B5EF4-FFF2-40B4-BE49-F238E27FC236}">
                  <a16:creationId xmlns:a16="http://schemas.microsoft.com/office/drawing/2014/main" id="{0ACF04D6-5864-4C92-8029-BA128E223F5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55314" y="1776115"/>
              <a:ext cx="3820002" cy="3920495"/>
            </a:xfrm>
            <a:prstGeom prst="parallelogram">
              <a:avLst/>
            </a:prstGeom>
            <a:ln w="38100">
              <a:solidFill>
                <a:schemeClr val="bg1"/>
              </a:solidFill>
            </a:ln>
          </p:spPr>
        </p:pic>
      </p:grpSp>
    </p:spTree>
    <p:extLst>
      <p:ext uri="{BB962C8B-B14F-4D97-AF65-F5344CB8AC3E}">
        <p14:creationId xmlns:p14="http://schemas.microsoft.com/office/powerpoint/2010/main" val="2288727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DF88-265E-4E95-A346-7CE1AEE218D5}"/>
              </a:ext>
            </a:extLst>
          </p:cNvPr>
          <p:cNvSpPr>
            <a:spLocks noGrp="1"/>
          </p:cNvSpPr>
          <p:nvPr>
            <p:ph type="title"/>
          </p:nvPr>
        </p:nvSpPr>
        <p:spPr>
          <a:xfrm>
            <a:off x="618978" y="289975"/>
            <a:ext cx="10885838" cy="779462"/>
          </a:xfrm>
        </p:spPr>
        <p:txBody>
          <a:bodyPr/>
          <a:lstStyle/>
          <a:p>
            <a:r>
              <a:rPr lang="en-US" sz="4000" b="1"/>
              <a:t>Talk: </a:t>
            </a:r>
            <a:r>
              <a:rPr lang="en-US" sz="4000"/>
              <a:t>to your health-care providers</a:t>
            </a:r>
            <a:endParaRPr lang="en-CA" sz="4000"/>
          </a:p>
        </p:txBody>
      </p:sp>
      <p:sp>
        <p:nvSpPr>
          <p:cNvPr id="3" name="Content Placeholder 2">
            <a:extLst>
              <a:ext uri="{FF2B5EF4-FFF2-40B4-BE49-F238E27FC236}">
                <a16:creationId xmlns:a16="http://schemas.microsoft.com/office/drawing/2014/main" id="{2B6BEAB8-80F4-466F-92C5-C51EA57D6567}"/>
              </a:ext>
            </a:extLst>
          </p:cNvPr>
          <p:cNvSpPr>
            <a:spLocks noGrp="1"/>
          </p:cNvSpPr>
          <p:nvPr>
            <p:ph idx="1"/>
          </p:nvPr>
        </p:nvSpPr>
        <p:spPr>
          <a:xfrm>
            <a:off x="687184" y="1249891"/>
            <a:ext cx="6121579" cy="4742436"/>
          </a:xfrm>
        </p:spPr>
        <p:txBody>
          <a:bodyPr vert="horz" lIns="0" tIns="0" rIns="0" bIns="0" rtlCol="0" anchor="t">
            <a:noAutofit/>
          </a:bodyPr>
          <a:lstStyle/>
          <a:p>
            <a:pPr>
              <a:spcAft>
                <a:spcPts val="1800"/>
              </a:spcAft>
            </a:pPr>
            <a:r>
              <a:rPr lang="en-US" sz="3000" b="1">
                <a:solidFill>
                  <a:schemeClr val="accent1"/>
                </a:solidFill>
              </a:rPr>
              <a:t>Preparing for the conversation:</a:t>
            </a:r>
            <a:endParaRPr lang="en-US" sz="3000" b="1">
              <a:solidFill>
                <a:schemeClr val="accent1"/>
              </a:solidFill>
              <a:cs typeface="Calibri"/>
            </a:endParaRPr>
          </a:p>
          <a:p>
            <a:pPr marL="457200" indent="-457200">
              <a:spcAft>
                <a:spcPts val="600"/>
              </a:spcAft>
              <a:buFont typeface="Arial" panose="020B0604020202020204" pitchFamily="34" charset="0"/>
              <a:buChar char="•"/>
            </a:pPr>
            <a:r>
              <a:rPr lang="en-US" sz="3000"/>
              <a:t>Write down your questions</a:t>
            </a:r>
            <a:endParaRPr lang="en-US" sz="3000">
              <a:cs typeface="Calibri"/>
            </a:endParaRPr>
          </a:p>
          <a:p>
            <a:pPr marL="457200" indent="-457200">
              <a:spcAft>
                <a:spcPts val="600"/>
              </a:spcAft>
              <a:buFont typeface="Arial" panose="020B0604020202020204" pitchFamily="34" charset="0"/>
              <a:buChar char="•"/>
            </a:pPr>
            <a:r>
              <a:rPr lang="en-US" sz="3000"/>
              <a:t>Make an appointment</a:t>
            </a:r>
            <a:endParaRPr lang="en-US" sz="3000">
              <a:cs typeface="Calibri"/>
            </a:endParaRPr>
          </a:p>
          <a:p>
            <a:pPr marL="457200" indent="-457200">
              <a:spcAft>
                <a:spcPts val="600"/>
              </a:spcAft>
              <a:buFont typeface="Arial" panose="020B0604020202020204" pitchFamily="34" charset="0"/>
              <a:buChar char="•"/>
            </a:pPr>
            <a:r>
              <a:rPr lang="en-US" sz="3000"/>
              <a:t>Bring someone you trust</a:t>
            </a:r>
            <a:endParaRPr lang="en-US" sz="3000">
              <a:cs typeface="Calibri"/>
            </a:endParaRPr>
          </a:p>
          <a:p>
            <a:pPr marL="457200" indent="-457200">
              <a:spcAft>
                <a:spcPts val="600"/>
              </a:spcAft>
              <a:buFont typeface="Arial" panose="020B0604020202020204" pitchFamily="34" charset="0"/>
              <a:buChar char="•"/>
            </a:pPr>
            <a:r>
              <a:rPr lang="en-US" sz="3000"/>
              <a:t>Ask for a quiet room or language interpreter, if needed</a:t>
            </a:r>
            <a:endParaRPr lang="en-US" sz="3000">
              <a:cs typeface="Calibri"/>
            </a:endParaRPr>
          </a:p>
          <a:p>
            <a:pPr marL="457200" indent="-457200">
              <a:buFont typeface="Arial" panose="020B0604020202020204" pitchFamily="34" charset="0"/>
              <a:buChar char="•"/>
            </a:pPr>
            <a:endParaRPr lang="en-US" sz="2800">
              <a:cs typeface="Calibri"/>
            </a:endParaRPr>
          </a:p>
          <a:p>
            <a:pPr marL="457200" indent="-457200">
              <a:buFont typeface="Arial" panose="020B0604020202020204" pitchFamily="34" charset="0"/>
              <a:buChar char="•"/>
            </a:pPr>
            <a:endParaRPr lang="en-CA" sz="2500">
              <a:cs typeface="Calibri"/>
            </a:endParaRPr>
          </a:p>
        </p:txBody>
      </p:sp>
      <p:pic>
        <p:nvPicPr>
          <p:cNvPr id="6" name="Picture 5" descr="A group of people standing in a room&#10;&#10;Description automatically generated">
            <a:extLst>
              <a:ext uri="{FF2B5EF4-FFF2-40B4-BE49-F238E27FC236}">
                <a16:creationId xmlns:a16="http://schemas.microsoft.com/office/drawing/2014/main" id="{C0F23909-BB26-4D42-B88D-569E4D511C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9772" y="775497"/>
            <a:ext cx="3655044" cy="2351972"/>
          </a:xfrm>
          <a:prstGeom prst="rect">
            <a:avLst/>
          </a:prstGeom>
        </p:spPr>
      </p:pic>
      <p:pic>
        <p:nvPicPr>
          <p:cNvPr id="8" name="Picture 7" descr="Two people standing in a room&#10;&#10;Description automatically generated">
            <a:extLst>
              <a:ext uri="{FF2B5EF4-FFF2-40B4-BE49-F238E27FC236}">
                <a16:creationId xmlns:a16="http://schemas.microsoft.com/office/drawing/2014/main" id="{D5E3D11E-009C-FA42-B307-8E33EA2EAA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9772" y="3370382"/>
            <a:ext cx="3723250" cy="2481268"/>
          </a:xfrm>
          <a:prstGeom prst="rect">
            <a:avLst/>
          </a:prstGeom>
        </p:spPr>
      </p:pic>
    </p:spTree>
    <p:extLst>
      <p:ext uri="{BB962C8B-B14F-4D97-AF65-F5344CB8AC3E}">
        <p14:creationId xmlns:p14="http://schemas.microsoft.com/office/powerpoint/2010/main" val="4258490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CCAD-FFED-42A0-A669-1E282018A4D4}"/>
              </a:ext>
            </a:extLst>
          </p:cNvPr>
          <p:cNvSpPr>
            <a:spLocks noGrp="1"/>
          </p:cNvSpPr>
          <p:nvPr>
            <p:ph type="title"/>
          </p:nvPr>
        </p:nvSpPr>
        <p:spPr>
          <a:xfrm>
            <a:off x="745588" y="274642"/>
            <a:ext cx="10850668" cy="779462"/>
          </a:xfrm>
        </p:spPr>
        <p:txBody>
          <a:bodyPr>
            <a:normAutofit/>
          </a:bodyPr>
          <a:lstStyle/>
          <a:p>
            <a:r>
              <a:rPr lang="en-US" sz="4000" b="1"/>
              <a:t>Talk: </a:t>
            </a:r>
            <a:r>
              <a:rPr lang="en-US" sz="4000"/>
              <a:t>to your health-care providers</a:t>
            </a:r>
            <a:endParaRPr lang="en-CA" sz="4000"/>
          </a:p>
        </p:txBody>
      </p:sp>
      <p:sp>
        <p:nvSpPr>
          <p:cNvPr id="3" name="Content Placeholder 2">
            <a:extLst>
              <a:ext uri="{FF2B5EF4-FFF2-40B4-BE49-F238E27FC236}">
                <a16:creationId xmlns:a16="http://schemas.microsoft.com/office/drawing/2014/main" id="{CC6ECCA7-25D5-4C19-BCB0-53A6C3C2ACF9}"/>
              </a:ext>
            </a:extLst>
          </p:cNvPr>
          <p:cNvSpPr>
            <a:spLocks noGrp="1"/>
          </p:cNvSpPr>
          <p:nvPr>
            <p:ph idx="1"/>
          </p:nvPr>
        </p:nvSpPr>
        <p:spPr>
          <a:xfrm>
            <a:off x="745588" y="1054105"/>
            <a:ext cx="5217551" cy="4910597"/>
          </a:xfrm>
          <a:solidFill>
            <a:schemeClr val="accent4">
              <a:lumMod val="20000"/>
              <a:lumOff val="80000"/>
            </a:schemeClr>
          </a:solidFill>
        </p:spPr>
        <p:txBody>
          <a:bodyPr>
            <a:noAutofit/>
          </a:bodyPr>
          <a:lstStyle/>
          <a:p>
            <a:pPr>
              <a:spcAft>
                <a:spcPts val="1800"/>
              </a:spcAft>
            </a:pPr>
            <a:r>
              <a:rPr lang="en-US" sz="2800" b="1">
                <a:solidFill>
                  <a:schemeClr val="accent1"/>
                </a:solidFill>
              </a:rPr>
              <a:t>Ask:</a:t>
            </a:r>
          </a:p>
          <a:p>
            <a:pPr marL="457200" indent="-457200">
              <a:spcAft>
                <a:spcPts val="1800"/>
              </a:spcAft>
              <a:buFont typeface="Arial" panose="020B0604020202020204" pitchFamily="34" charset="0"/>
              <a:buChar char="•"/>
            </a:pPr>
            <a:r>
              <a:rPr lang="en-US" sz="2800"/>
              <a:t>How do you expect my illness will progress?</a:t>
            </a:r>
          </a:p>
          <a:p>
            <a:pPr marL="457200" indent="-457200">
              <a:spcAft>
                <a:spcPts val="1800"/>
              </a:spcAft>
              <a:buFont typeface="Arial" panose="020B0604020202020204" pitchFamily="34" charset="0"/>
              <a:buChar char="•"/>
            </a:pPr>
            <a:r>
              <a:rPr lang="en-US" sz="2800"/>
              <a:t>How will my abilities and my life overall  be affected?</a:t>
            </a:r>
          </a:p>
          <a:p>
            <a:pPr marL="457200" indent="-457200">
              <a:spcAft>
                <a:spcPts val="1800"/>
              </a:spcAft>
              <a:buFont typeface="Arial" panose="020B0604020202020204" pitchFamily="34" charset="0"/>
              <a:buChar char="•"/>
            </a:pPr>
            <a:r>
              <a:rPr lang="en-US" sz="2800"/>
              <a:t>What treatments may be involved? What are the benefits and risks?</a:t>
            </a:r>
          </a:p>
        </p:txBody>
      </p:sp>
      <p:sp>
        <p:nvSpPr>
          <p:cNvPr id="4" name="Content Placeholder 3">
            <a:extLst>
              <a:ext uri="{FF2B5EF4-FFF2-40B4-BE49-F238E27FC236}">
                <a16:creationId xmlns:a16="http://schemas.microsoft.com/office/drawing/2014/main" id="{F2868A1B-698F-47A7-8FBF-8E0C82001D20}"/>
              </a:ext>
            </a:extLst>
          </p:cNvPr>
          <p:cNvSpPr>
            <a:spLocks noGrp="1"/>
          </p:cNvSpPr>
          <p:nvPr>
            <p:ph sz="half" idx="4294967295"/>
          </p:nvPr>
        </p:nvSpPr>
        <p:spPr>
          <a:xfrm>
            <a:off x="6228864" y="1054103"/>
            <a:ext cx="5217548" cy="4923256"/>
          </a:xfrm>
          <a:solidFill>
            <a:schemeClr val="bg1">
              <a:lumMod val="95000"/>
            </a:schemeClr>
          </a:solidFill>
        </p:spPr>
        <p:txBody>
          <a:bodyPr/>
          <a:lstStyle/>
          <a:p>
            <a:pPr>
              <a:spcAft>
                <a:spcPts val="1800"/>
              </a:spcAft>
            </a:pPr>
            <a:r>
              <a:rPr lang="en-US" sz="2800" b="1">
                <a:solidFill>
                  <a:schemeClr val="accent1"/>
                </a:solidFill>
              </a:rPr>
              <a:t>Share:</a:t>
            </a:r>
          </a:p>
          <a:p>
            <a:pPr marL="457200" indent="-457200">
              <a:spcAft>
                <a:spcPts val="1800"/>
              </a:spcAft>
              <a:buFont typeface="Arial" panose="020B0604020202020204" pitchFamily="34" charset="0"/>
              <a:buChar char="•"/>
            </a:pPr>
            <a:r>
              <a:rPr lang="en-US" sz="2800"/>
              <a:t>What matters most to you – your values, beliefs and wishes for health and personal care </a:t>
            </a:r>
          </a:p>
          <a:p>
            <a:pPr marL="457200" indent="-457200">
              <a:spcAft>
                <a:spcPts val="1800"/>
              </a:spcAft>
              <a:buFont typeface="Arial" panose="020B0604020202020204" pitchFamily="34" charset="0"/>
              <a:buChar char="•"/>
            </a:pPr>
            <a:r>
              <a:rPr lang="en-US" sz="2800"/>
              <a:t>Who can speak for you – your substitute decisions makers</a:t>
            </a:r>
          </a:p>
          <a:p>
            <a:endParaRPr lang="en-US" sz="2600"/>
          </a:p>
          <a:p>
            <a:endParaRPr lang="en-US" sz="2600"/>
          </a:p>
          <a:p>
            <a:endParaRPr lang="en-CA" sz="2600"/>
          </a:p>
          <a:p>
            <a:endParaRPr lang="en-CA" sz="2600"/>
          </a:p>
        </p:txBody>
      </p:sp>
    </p:spTree>
    <p:extLst>
      <p:ext uri="{BB962C8B-B14F-4D97-AF65-F5344CB8AC3E}">
        <p14:creationId xmlns:p14="http://schemas.microsoft.com/office/powerpoint/2010/main" val="1141294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2995-8B1D-4A7A-89F2-1B578C33C055}"/>
              </a:ext>
            </a:extLst>
          </p:cNvPr>
          <p:cNvSpPr>
            <a:spLocks noGrp="1"/>
          </p:cNvSpPr>
          <p:nvPr>
            <p:ph type="title"/>
          </p:nvPr>
        </p:nvSpPr>
        <p:spPr>
          <a:xfrm>
            <a:off x="717452" y="274642"/>
            <a:ext cx="10878804" cy="779462"/>
          </a:xfrm>
        </p:spPr>
        <p:txBody>
          <a:bodyPr/>
          <a:lstStyle/>
          <a:p>
            <a:r>
              <a:rPr lang="en-CA"/>
              <a:t>Advance Care Planning …</a:t>
            </a:r>
          </a:p>
        </p:txBody>
      </p:sp>
      <p:sp>
        <p:nvSpPr>
          <p:cNvPr id="3" name="Content Placeholder 2">
            <a:extLst>
              <a:ext uri="{FF2B5EF4-FFF2-40B4-BE49-F238E27FC236}">
                <a16:creationId xmlns:a16="http://schemas.microsoft.com/office/drawing/2014/main" id="{46FBC373-1CD9-4A86-A5D1-B2CCA95B8780}"/>
              </a:ext>
            </a:extLst>
          </p:cNvPr>
          <p:cNvSpPr>
            <a:spLocks noGrp="1"/>
          </p:cNvSpPr>
          <p:nvPr>
            <p:ph idx="1"/>
          </p:nvPr>
        </p:nvSpPr>
        <p:spPr>
          <a:xfrm>
            <a:off x="717452" y="1057782"/>
            <a:ext cx="10878805" cy="4742436"/>
          </a:xfrm>
        </p:spPr>
        <p:txBody>
          <a:bodyPr>
            <a:normAutofit lnSpcReduction="10000"/>
          </a:bodyPr>
          <a:lstStyle/>
          <a:p>
            <a:pPr marL="457200" indent="-457200">
              <a:spcAft>
                <a:spcPts val="1800"/>
              </a:spcAft>
              <a:buFont typeface="Arial" panose="020B0604020202020204" pitchFamily="34" charset="0"/>
              <a:buChar char="•"/>
            </a:pPr>
            <a:r>
              <a:rPr lang="en-CA" sz="3000"/>
              <a:t>Part of life planning, for every adult</a:t>
            </a:r>
          </a:p>
          <a:p>
            <a:pPr marL="457200" indent="-457200">
              <a:spcAft>
                <a:spcPts val="1800"/>
              </a:spcAft>
              <a:buFont typeface="Arial" panose="020B0604020202020204" pitchFamily="34" charset="0"/>
              <a:buChar char="•"/>
            </a:pPr>
            <a:r>
              <a:rPr lang="en-CA" sz="3000"/>
              <a:t>The sooner you start, the better</a:t>
            </a:r>
          </a:p>
          <a:p>
            <a:pPr marL="457200" indent="-457200">
              <a:spcAft>
                <a:spcPts val="1800"/>
              </a:spcAft>
              <a:buFont typeface="Arial" panose="020B0604020202020204" pitchFamily="34" charset="0"/>
              <a:buChar char="•"/>
            </a:pPr>
            <a:r>
              <a:rPr lang="en-CA" sz="3000"/>
              <a:t>Helps you get care that aligns with your wishes and beliefs</a:t>
            </a:r>
          </a:p>
          <a:p>
            <a:pPr marL="457200" indent="-457200">
              <a:spcAft>
                <a:spcPts val="1800"/>
              </a:spcAft>
              <a:buFont typeface="Arial" panose="020B0604020202020204" pitchFamily="34" charset="0"/>
              <a:buChar char="•"/>
            </a:pPr>
            <a:r>
              <a:rPr lang="en-CA" sz="3000"/>
              <a:t>Conversations are key!</a:t>
            </a:r>
          </a:p>
          <a:p>
            <a:pPr marL="457200" indent="-457200">
              <a:spcAft>
                <a:spcPts val="1800"/>
              </a:spcAft>
              <a:buFont typeface="Arial" panose="020B0604020202020204" pitchFamily="34" charset="0"/>
              <a:buChar char="•"/>
            </a:pPr>
            <a:r>
              <a:rPr lang="en-CA" sz="3000"/>
              <a:t>Three simple steps: </a:t>
            </a:r>
            <a:endParaRPr lang="en-CA" sz="3000" b="1">
              <a:solidFill>
                <a:schemeClr val="accent3"/>
              </a:solidFill>
            </a:endParaRPr>
          </a:p>
          <a:p>
            <a:pPr>
              <a:spcBef>
                <a:spcPts val="1800"/>
              </a:spcBef>
            </a:pPr>
            <a:r>
              <a:rPr lang="en-CA" sz="3000" b="1">
                <a:solidFill>
                  <a:schemeClr val="accent3"/>
                </a:solidFill>
              </a:rPr>
              <a:t>As long as you are capable, your health-care provider will ask you to make decisions about your own care.</a:t>
            </a:r>
          </a:p>
          <a:p>
            <a:endParaRPr lang="en-CA"/>
          </a:p>
          <a:p>
            <a:pPr marL="457200" indent="-457200">
              <a:buFont typeface="Arial" panose="020B0604020202020204" pitchFamily="34" charset="0"/>
              <a:buChar char="•"/>
            </a:pPr>
            <a:endParaRPr lang="en-CA"/>
          </a:p>
        </p:txBody>
      </p:sp>
      <p:graphicFrame>
        <p:nvGraphicFramePr>
          <p:cNvPr id="4" name="Diagram 3">
            <a:extLst>
              <a:ext uri="{FF2B5EF4-FFF2-40B4-BE49-F238E27FC236}">
                <a16:creationId xmlns:a16="http://schemas.microsoft.com/office/drawing/2014/main" id="{57379ED7-92EE-4E09-9B2F-09008BD16535}"/>
              </a:ext>
            </a:extLst>
          </p:cNvPr>
          <p:cNvGraphicFramePr/>
          <p:nvPr>
            <p:extLst>
              <p:ext uri="{D42A27DB-BD31-4B8C-83A1-F6EECF244321}">
                <p14:modId xmlns:p14="http://schemas.microsoft.com/office/powerpoint/2010/main" val="482818557"/>
              </p:ext>
            </p:extLst>
          </p:nvPr>
        </p:nvGraphicFramePr>
        <p:xfrm>
          <a:off x="4387523" y="2322343"/>
          <a:ext cx="4700926" cy="347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03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ody of water&#10;&#10;Description generated with very high confidence">
            <a:extLst>
              <a:ext uri="{FF2B5EF4-FFF2-40B4-BE49-F238E27FC236}">
                <a16:creationId xmlns:a16="http://schemas.microsoft.com/office/drawing/2014/main" id="{A4377D74-6688-47F6-9CAC-9FF5C8FC81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141" y="0"/>
            <a:ext cx="12263835" cy="6037200"/>
          </a:xfrm>
          <a:prstGeom prst="rect">
            <a:avLst/>
          </a:prstGeom>
        </p:spPr>
      </p:pic>
      <p:sp>
        <p:nvSpPr>
          <p:cNvPr id="7" name="TextBox 6">
            <a:extLst>
              <a:ext uri="{FF2B5EF4-FFF2-40B4-BE49-F238E27FC236}">
                <a16:creationId xmlns:a16="http://schemas.microsoft.com/office/drawing/2014/main" id="{5C2A246C-006C-4EC1-B9C1-5E62FF9BEE01}"/>
              </a:ext>
            </a:extLst>
          </p:cNvPr>
          <p:cNvSpPr txBox="1"/>
          <p:nvPr/>
        </p:nvSpPr>
        <p:spPr>
          <a:xfrm>
            <a:off x="2435825" y="359377"/>
            <a:ext cx="7772400" cy="769441"/>
          </a:xfrm>
          <a:prstGeom prst="rect">
            <a:avLst/>
          </a:prstGeom>
          <a:noFill/>
        </p:spPr>
        <p:txBody>
          <a:bodyPr wrap="square" rtlCol="0">
            <a:spAutoFit/>
          </a:bodyPr>
          <a:lstStyle/>
          <a:p>
            <a:r>
              <a:rPr lang="en-CA" sz="4400" b="1">
                <a:solidFill>
                  <a:schemeClr val="accent3"/>
                </a:solidFill>
              </a:rPr>
              <a:t>About Advance Care Planning …</a:t>
            </a:r>
          </a:p>
        </p:txBody>
      </p:sp>
    </p:spTree>
    <p:extLst>
      <p:ext uri="{BB962C8B-B14F-4D97-AF65-F5344CB8AC3E}">
        <p14:creationId xmlns:p14="http://schemas.microsoft.com/office/powerpoint/2010/main" val="811125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BC60-0A51-4E31-A27C-61636D537EB5}"/>
              </a:ext>
            </a:extLst>
          </p:cNvPr>
          <p:cNvSpPr>
            <a:spLocks noGrp="1"/>
          </p:cNvSpPr>
          <p:nvPr>
            <p:ph type="title"/>
          </p:nvPr>
        </p:nvSpPr>
        <p:spPr>
          <a:xfrm>
            <a:off x="821428" y="1336186"/>
            <a:ext cx="3259825" cy="3966209"/>
          </a:xfrm>
        </p:spPr>
        <p:txBody>
          <a:bodyPr>
            <a:normAutofit/>
          </a:bodyPr>
          <a:lstStyle/>
          <a:p>
            <a:r>
              <a:rPr lang="en-CA" sz="4300" b="1"/>
              <a:t>Plan</a:t>
            </a:r>
            <a:r>
              <a:rPr lang="en-CA" sz="4300"/>
              <a:t>: Prepare an Advance Care Plan </a:t>
            </a:r>
          </a:p>
        </p:txBody>
      </p:sp>
      <p:pic>
        <p:nvPicPr>
          <p:cNvPr id="5" name="Content Placeholder 4" descr="A picture containing table&#10;&#10;Description automatically generated">
            <a:extLst>
              <a:ext uri="{FF2B5EF4-FFF2-40B4-BE49-F238E27FC236}">
                <a16:creationId xmlns:a16="http://schemas.microsoft.com/office/drawing/2014/main" id="{EB8B0DBC-E2F3-404C-B89C-729EC5BD300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278286" y="1"/>
            <a:ext cx="7913714" cy="6002004"/>
          </a:xfrm>
        </p:spPr>
      </p:pic>
      <p:sp>
        <p:nvSpPr>
          <p:cNvPr id="3" name="TextBox 2">
            <a:extLst>
              <a:ext uri="{FF2B5EF4-FFF2-40B4-BE49-F238E27FC236}">
                <a16:creationId xmlns:a16="http://schemas.microsoft.com/office/drawing/2014/main" id="{2955FF77-3A46-4CE7-BB17-1F2D4238A4B2}"/>
              </a:ext>
            </a:extLst>
          </p:cNvPr>
          <p:cNvSpPr txBox="1"/>
          <p:nvPr/>
        </p:nvSpPr>
        <p:spPr>
          <a:xfrm rot="21383353">
            <a:off x="5678364" y="1818569"/>
            <a:ext cx="3344676" cy="3385542"/>
          </a:xfrm>
          <a:prstGeom prst="rect">
            <a:avLst/>
          </a:prstGeom>
          <a:noFill/>
        </p:spPr>
        <p:txBody>
          <a:bodyPr wrap="square" rtlCol="0">
            <a:spAutoFit/>
          </a:bodyPr>
          <a:lstStyle/>
          <a:p>
            <a:pPr marL="214313" indent="-214313">
              <a:buFont typeface="Arial" panose="020B0604020202020204" pitchFamily="34" charset="0"/>
              <a:buChar char="•"/>
            </a:pPr>
            <a:r>
              <a:rPr lang="en-CA" sz="2200"/>
              <a:t>Your values, beliefs and wishes</a:t>
            </a:r>
          </a:p>
          <a:p>
            <a:pPr marL="214313" indent="-214313">
              <a:buFont typeface="Arial" panose="020B0604020202020204" pitchFamily="34" charset="0"/>
              <a:buChar char="•"/>
            </a:pPr>
            <a:r>
              <a:rPr lang="en-CA" sz="2000"/>
              <a:t>Contact information for your potential Temporary Substitute Decision Makers</a:t>
            </a:r>
            <a:br>
              <a:rPr lang="en-CA" sz="2200"/>
            </a:br>
            <a:endParaRPr lang="en-CA" sz="2200"/>
          </a:p>
          <a:p>
            <a:r>
              <a:rPr lang="en-CA" sz="2200"/>
              <a:t>Optional:</a:t>
            </a:r>
          </a:p>
          <a:p>
            <a:pPr marL="214313" indent="-214313">
              <a:buFont typeface="Arial" panose="020B0604020202020204" pitchFamily="34" charset="0"/>
              <a:buChar char="•"/>
            </a:pPr>
            <a:r>
              <a:rPr lang="en-CA" sz="2200"/>
              <a:t>Representation Agreement</a:t>
            </a:r>
          </a:p>
          <a:p>
            <a:pPr marL="214313" indent="-214313">
              <a:buFont typeface="Arial" panose="020B0604020202020204" pitchFamily="34" charset="0"/>
              <a:buChar char="•"/>
            </a:pPr>
            <a:r>
              <a:rPr lang="en-CA" sz="2200"/>
              <a:t>Advance Directive</a:t>
            </a:r>
          </a:p>
        </p:txBody>
      </p:sp>
      <p:sp>
        <p:nvSpPr>
          <p:cNvPr id="6" name="TextBox 5">
            <a:extLst>
              <a:ext uri="{FF2B5EF4-FFF2-40B4-BE49-F238E27FC236}">
                <a16:creationId xmlns:a16="http://schemas.microsoft.com/office/drawing/2014/main" id="{0F77BFE1-A339-4283-953F-B2893D375CBA}"/>
              </a:ext>
            </a:extLst>
          </p:cNvPr>
          <p:cNvSpPr txBox="1"/>
          <p:nvPr/>
        </p:nvSpPr>
        <p:spPr>
          <a:xfrm rot="21304917">
            <a:off x="5743267" y="455546"/>
            <a:ext cx="2471058" cy="461665"/>
          </a:xfrm>
          <a:prstGeom prst="rect">
            <a:avLst/>
          </a:prstGeom>
          <a:noFill/>
        </p:spPr>
        <p:txBody>
          <a:bodyPr wrap="square" rtlCol="0">
            <a:spAutoFit/>
          </a:bodyPr>
          <a:lstStyle/>
          <a:p>
            <a:r>
              <a:rPr lang="en-CA" sz="2400" b="1">
                <a:latin typeface="Ink Free" panose="03080402000500000000" pitchFamily="66" charset="0"/>
                <a:cs typeface="Cavolini" panose="020B0502040204020203" pitchFamily="66" charset="0"/>
              </a:rPr>
              <a:t>Advance Care</a:t>
            </a:r>
          </a:p>
        </p:txBody>
      </p:sp>
    </p:spTree>
    <p:extLst>
      <p:ext uri="{BB962C8B-B14F-4D97-AF65-F5344CB8AC3E}">
        <p14:creationId xmlns:p14="http://schemas.microsoft.com/office/powerpoint/2010/main" val="3985174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5824-B987-4E95-8C3D-864B3859E60F}"/>
              </a:ext>
            </a:extLst>
          </p:cNvPr>
          <p:cNvSpPr>
            <a:spLocks noGrp="1"/>
          </p:cNvSpPr>
          <p:nvPr>
            <p:ph type="title"/>
          </p:nvPr>
        </p:nvSpPr>
        <p:spPr>
          <a:xfrm>
            <a:off x="933157" y="977704"/>
            <a:ext cx="4468837" cy="3603283"/>
          </a:xfrm>
        </p:spPr>
        <p:txBody>
          <a:bodyPr>
            <a:normAutofit/>
          </a:bodyPr>
          <a:lstStyle/>
          <a:p>
            <a:r>
              <a:rPr lang="en-CA" sz="3800"/>
              <a:t>Options for </a:t>
            </a:r>
            <a:br>
              <a:rPr lang="en-CA" sz="3800"/>
            </a:br>
            <a:r>
              <a:rPr lang="en-CA" sz="3800" b="1"/>
              <a:t>Substitute Decision Makers </a:t>
            </a:r>
            <a:br>
              <a:rPr lang="en-CA" sz="3800" b="1"/>
            </a:br>
            <a:r>
              <a:rPr lang="en-CA" sz="3800"/>
              <a:t>in Health Care</a:t>
            </a:r>
          </a:p>
        </p:txBody>
      </p:sp>
      <p:pic>
        <p:nvPicPr>
          <p:cNvPr id="4" name="Content Placeholder 3">
            <a:extLst>
              <a:ext uri="{FF2B5EF4-FFF2-40B4-BE49-F238E27FC236}">
                <a16:creationId xmlns:a16="http://schemas.microsoft.com/office/drawing/2014/main" id="{DCCD444C-2E89-4326-9791-954BC62DFE39}"/>
              </a:ext>
            </a:extLst>
          </p:cNvPr>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5995182" y="0"/>
            <a:ext cx="4926037" cy="6091311"/>
          </a:xfrm>
          <a:prstGeom prst="rect">
            <a:avLst/>
          </a:prstGeom>
        </p:spPr>
      </p:pic>
      <p:sp>
        <p:nvSpPr>
          <p:cNvPr id="5" name="Rectangle 4">
            <a:extLst>
              <a:ext uri="{FF2B5EF4-FFF2-40B4-BE49-F238E27FC236}">
                <a16:creationId xmlns:a16="http://schemas.microsoft.com/office/drawing/2014/main" id="{46570F4D-B54E-4CFD-8352-1683597674FC}"/>
              </a:ext>
            </a:extLst>
          </p:cNvPr>
          <p:cNvSpPr/>
          <p:nvPr/>
        </p:nvSpPr>
        <p:spPr>
          <a:xfrm rot="10800000" flipV="1">
            <a:off x="933157" y="5188696"/>
            <a:ext cx="4468837" cy="691600"/>
          </a:xfrm>
          <a:prstGeom prst="rect">
            <a:avLst/>
          </a:prstGeom>
        </p:spPr>
        <p:txBody>
          <a:bodyPr wrap="square">
            <a:spAutoFit/>
          </a:bodyPr>
          <a:lstStyle/>
          <a:p>
            <a:pPr>
              <a:lnSpc>
                <a:spcPct val="110000"/>
              </a:lnSpc>
              <a:spcBef>
                <a:spcPts val="300"/>
              </a:spcBef>
              <a:spcAft>
                <a:spcPts val="300"/>
              </a:spcAft>
            </a:pPr>
            <a:r>
              <a:rPr lang="en-US" sz="1200">
                <a:latin typeface="Calibri" panose="020F0502020204030204" pitchFamily="34" charset="0"/>
                <a:ea typeface="SimSun" panose="02010600030101010101" pitchFamily="2" charset="-122"/>
                <a:cs typeface="Arial" panose="020B0604020202020204" pitchFamily="34" charset="0"/>
              </a:rPr>
              <a:t>adapted from People’s Law School:  </a:t>
            </a:r>
            <a:r>
              <a:rPr lang="en-US" sz="1200" u="sng">
                <a:solidFill>
                  <a:srgbClr val="00AABB"/>
                </a:solidFill>
                <a:latin typeface="Calibri" panose="020F0502020204030204" pitchFamily="34" charset="0"/>
                <a:ea typeface="SimSun" panose="02010600030101010101" pitchFamily="2" charset="-122"/>
                <a:cs typeface="Arial" panose="020B0604020202020204" pitchFamily="34" charset="0"/>
                <a:hlinkClick r:id="rId4"/>
              </a:rPr>
              <a:t>https://www.peopleslawschool.ca/</a:t>
            </a:r>
            <a:r>
              <a:rPr lang="en-US" sz="1050" u="sng">
                <a:solidFill>
                  <a:srgbClr val="00AABB"/>
                </a:solidFill>
                <a:latin typeface="Calibri" panose="020F0502020204030204" pitchFamily="34" charset="0"/>
                <a:ea typeface="SimSun" panose="02010600030101010101" pitchFamily="2" charset="-122"/>
                <a:cs typeface="Arial" panose="020B0604020202020204" pitchFamily="34" charset="0"/>
                <a:hlinkClick r:id="rId4"/>
              </a:rPr>
              <a:t>everyday-legal-problems</a:t>
            </a:r>
            <a:r>
              <a:rPr lang="en-US" sz="1200" u="sng">
                <a:solidFill>
                  <a:srgbClr val="00AABB"/>
                </a:solidFill>
                <a:latin typeface="Calibri" panose="020F0502020204030204" pitchFamily="34" charset="0"/>
                <a:ea typeface="SimSun" panose="02010600030101010101" pitchFamily="2" charset="-122"/>
                <a:cs typeface="Arial" panose="020B0604020202020204" pitchFamily="34" charset="0"/>
                <a:hlinkClick r:id="rId4"/>
              </a:rPr>
              <a:t>/planning-your-future/health-personal-care/list-potential-temporary</a:t>
            </a:r>
            <a:endParaRPr lang="en-CA" sz="120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9796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E6F4-AB2C-40B6-AB97-58F3AD5E167D}"/>
              </a:ext>
            </a:extLst>
          </p:cNvPr>
          <p:cNvSpPr>
            <a:spLocks noGrp="1"/>
          </p:cNvSpPr>
          <p:nvPr>
            <p:ph type="title"/>
          </p:nvPr>
        </p:nvSpPr>
        <p:spPr>
          <a:xfrm>
            <a:off x="759655" y="274642"/>
            <a:ext cx="10836601" cy="779462"/>
          </a:xfrm>
        </p:spPr>
        <p:txBody>
          <a:bodyPr>
            <a:noAutofit/>
          </a:bodyPr>
          <a:lstStyle/>
          <a:p>
            <a:r>
              <a:rPr lang="en-CA" sz="4000" b="1"/>
              <a:t>Option #1 for Substitute Decision Makers</a:t>
            </a:r>
            <a:endParaRPr lang="en-CA" sz="4000"/>
          </a:p>
        </p:txBody>
      </p:sp>
      <p:sp>
        <p:nvSpPr>
          <p:cNvPr id="3" name="Content Placeholder 2">
            <a:extLst>
              <a:ext uri="{FF2B5EF4-FFF2-40B4-BE49-F238E27FC236}">
                <a16:creationId xmlns:a16="http://schemas.microsoft.com/office/drawing/2014/main" id="{5AB25D30-30E5-427A-A8C8-86AB3605A180}"/>
              </a:ext>
            </a:extLst>
          </p:cNvPr>
          <p:cNvSpPr>
            <a:spLocks noGrp="1"/>
          </p:cNvSpPr>
          <p:nvPr>
            <p:ph idx="1"/>
          </p:nvPr>
        </p:nvSpPr>
        <p:spPr>
          <a:xfrm>
            <a:off x="759654" y="1486697"/>
            <a:ext cx="10719583" cy="4295125"/>
          </a:xfrm>
        </p:spPr>
        <p:txBody>
          <a:bodyPr/>
          <a:lstStyle/>
          <a:p>
            <a:pPr>
              <a:spcAft>
                <a:spcPts val="3000"/>
              </a:spcAft>
            </a:pPr>
            <a:r>
              <a:rPr lang="en-US" b="1">
                <a:solidFill>
                  <a:schemeClr val="accent1"/>
                </a:solidFill>
              </a:rPr>
              <a:t>Temporary Substitute Decision Maker</a:t>
            </a:r>
          </a:p>
          <a:p>
            <a:pPr marL="457200" indent="-457200">
              <a:spcAft>
                <a:spcPts val="2400"/>
              </a:spcAft>
              <a:buFont typeface="Arial" panose="020B0604020202020204" pitchFamily="34" charset="0"/>
              <a:buChar char="•"/>
            </a:pPr>
            <a:r>
              <a:rPr lang="en-US"/>
              <a:t>The law ensures you always have a substitute decision maker.  </a:t>
            </a:r>
          </a:p>
          <a:p>
            <a:pPr marL="457200" indent="-457200">
              <a:buFont typeface="Arial" panose="020B0604020202020204" pitchFamily="34" charset="0"/>
              <a:buChar char="•"/>
            </a:pPr>
            <a:r>
              <a:rPr lang="en-US"/>
              <a:t>If you haven’t legally named a representative ahead of time, your health-care provider will follow the Temporary Substitute Decision Maker (TSDM) list. </a:t>
            </a:r>
          </a:p>
          <a:p>
            <a:endParaRPr lang="en-US"/>
          </a:p>
          <a:p>
            <a:endParaRPr lang="en-CA"/>
          </a:p>
        </p:txBody>
      </p:sp>
    </p:spTree>
    <p:extLst>
      <p:ext uri="{BB962C8B-B14F-4D97-AF65-F5344CB8AC3E}">
        <p14:creationId xmlns:p14="http://schemas.microsoft.com/office/powerpoint/2010/main" val="1882659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CCFD338-A4E2-474D-AF2C-91898CAC91F8}"/>
              </a:ext>
            </a:extLst>
          </p:cNvPr>
          <p:cNvSpPr>
            <a:spLocks noGrp="1"/>
          </p:cNvSpPr>
          <p:nvPr>
            <p:ph sz="half" idx="4294967295"/>
          </p:nvPr>
        </p:nvSpPr>
        <p:spPr>
          <a:xfrm>
            <a:off x="7637949" y="1772530"/>
            <a:ext cx="3769824" cy="3587262"/>
          </a:xfr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2000" b="1">
                <a:solidFill>
                  <a:schemeClr val="tx1"/>
                </a:solidFill>
              </a:rPr>
              <a:t> </a:t>
            </a:r>
            <a:r>
              <a:rPr lang="en-US" sz="2400" b="1">
                <a:solidFill>
                  <a:schemeClr val="tx1"/>
                </a:solidFill>
              </a:rPr>
              <a:t>To qualify, the person must</a:t>
            </a:r>
            <a:r>
              <a:rPr lang="en-US" sz="2400">
                <a:solidFill>
                  <a:schemeClr val="tx1"/>
                </a:solidFill>
              </a:rPr>
              <a:t>:</a:t>
            </a:r>
          </a:p>
          <a:p>
            <a:pPr marL="180000" indent="-180000">
              <a:buFont typeface="Arial" panose="020B0604020202020204" pitchFamily="34" charset="0"/>
              <a:buChar char="•"/>
            </a:pPr>
            <a:r>
              <a:rPr lang="en-US" sz="2400">
                <a:solidFill>
                  <a:schemeClr val="tx1"/>
                </a:solidFill>
              </a:rPr>
              <a:t>be 19 or older, </a:t>
            </a:r>
          </a:p>
          <a:p>
            <a:pPr marL="180000" indent="-180000">
              <a:buFont typeface="Arial" panose="020B0604020202020204" pitchFamily="34" charset="0"/>
              <a:buChar char="•"/>
            </a:pPr>
            <a:r>
              <a:rPr lang="en-US" sz="2400">
                <a:solidFill>
                  <a:schemeClr val="tx1"/>
                </a:solidFill>
              </a:rPr>
              <a:t>be capable, </a:t>
            </a:r>
          </a:p>
          <a:p>
            <a:pPr marL="180000" indent="-180000">
              <a:buFont typeface="Arial" panose="020B0604020202020204" pitchFamily="34" charset="0"/>
              <a:buChar char="•"/>
            </a:pPr>
            <a:r>
              <a:rPr lang="en-US" sz="2400">
                <a:solidFill>
                  <a:schemeClr val="tx1"/>
                </a:solidFill>
              </a:rPr>
              <a:t>have no dispute with you, and </a:t>
            </a:r>
          </a:p>
          <a:p>
            <a:pPr marL="180000" indent="-180000">
              <a:buFont typeface="Arial" panose="020B0604020202020204" pitchFamily="34" charset="0"/>
              <a:buChar char="•"/>
            </a:pPr>
            <a:r>
              <a:rPr lang="en-US" sz="2400">
                <a:solidFill>
                  <a:schemeClr val="tx1"/>
                </a:solidFill>
              </a:rPr>
              <a:t>have been in contact with you in the past year.</a:t>
            </a:r>
          </a:p>
          <a:p>
            <a:endParaRPr lang="en-CA" sz="2000">
              <a:solidFill>
                <a:schemeClr val="tx1"/>
              </a:solidFill>
            </a:endParaRPr>
          </a:p>
        </p:txBody>
      </p:sp>
      <p:sp>
        <p:nvSpPr>
          <p:cNvPr id="5" name="Rectangle 4">
            <a:extLst>
              <a:ext uri="{FF2B5EF4-FFF2-40B4-BE49-F238E27FC236}">
                <a16:creationId xmlns:a16="http://schemas.microsoft.com/office/drawing/2014/main" id="{90BF1DFF-5924-4332-8D29-077AE10500A1}"/>
              </a:ext>
            </a:extLst>
          </p:cNvPr>
          <p:cNvSpPr/>
          <p:nvPr/>
        </p:nvSpPr>
        <p:spPr>
          <a:xfrm>
            <a:off x="784227" y="521575"/>
            <a:ext cx="7244676" cy="584775"/>
          </a:xfrm>
          <a:prstGeom prst="rect">
            <a:avLst/>
          </a:prstGeom>
        </p:spPr>
        <p:txBody>
          <a:bodyPr wrap="square">
            <a:spAutoFit/>
          </a:bodyPr>
          <a:lstStyle/>
          <a:p>
            <a:r>
              <a:rPr lang="en-US" sz="3200" b="1">
                <a:solidFill>
                  <a:schemeClr val="accent1"/>
                </a:solidFill>
              </a:rPr>
              <a:t>Temporary Substitute Decision Maker List</a:t>
            </a:r>
            <a:endParaRPr lang="en-CA" sz="3200" b="1">
              <a:solidFill>
                <a:schemeClr val="accent1"/>
              </a:solidFill>
            </a:endParaRPr>
          </a:p>
        </p:txBody>
      </p:sp>
      <p:sp>
        <p:nvSpPr>
          <p:cNvPr id="8" name="Content Placeholder 2">
            <a:extLst>
              <a:ext uri="{FF2B5EF4-FFF2-40B4-BE49-F238E27FC236}">
                <a16:creationId xmlns:a16="http://schemas.microsoft.com/office/drawing/2014/main" id="{ACB171C0-EEDF-4EF3-A3D4-413BF976154F}"/>
              </a:ext>
            </a:extLst>
          </p:cNvPr>
          <p:cNvSpPr txBox="1">
            <a:spLocks/>
          </p:cNvSpPr>
          <p:nvPr/>
        </p:nvSpPr>
        <p:spPr>
          <a:xfrm>
            <a:off x="784227" y="1237957"/>
            <a:ext cx="6713853" cy="4642338"/>
          </a:xfrm>
          <a:prstGeom prst="rect">
            <a:avLst/>
          </a:prstGeom>
          <a:solidFill>
            <a:schemeClr val="accent4">
              <a:lumMod val="20000"/>
              <a:lumOff val="80000"/>
            </a:schemeClr>
          </a:solidFill>
          <a:effectLst>
            <a:softEdge rad="31750"/>
          </a:effectLst>
        </p:spPr>
        <p:txBody>
          <a:bodyPr vert="horz" lIns="0" tIns="0" rIns="0" bIns="0" rtlCol="0">
            <a:noAutofit/>
          </a:bodyPr>
          <a:lstStyle>
            <a:lvl1pPr marL="0" indent="0" algn="l" defTabSz="457200" rtl="0" eaLnBrk="1" latinLnBrk="0" hangingPunct="1">
              <a:spcBef>
                <a:spcPct val="20000"/>
              </a:spcBef>
              <a:buFont typeface="Arial" charset="0"/>
              <a:buNone/>
              <a:defRPr sz="3200" kern="1200">
                <a:solidFill>
                  <a:schemeClr val="tx1"/>
                </a:solidFill>
                <a:latin typeface="+mn-lt"/>
                <a:ea typeface="+mn-ea"/>
                <a:cs typeface="+mn-cs"/>
              </a:defRPr>
            </a:lvl1pPr>
            <a:lvl2pPr marL="914400" indent="-457200" algn="l" defTabSz="457200" rtl="0" eaLnBrk="1" latinLnBrk="0" hangingPunct="1">
              <a:spcBef>
                <a:spcPct val="20000"/>
              </a:spcBef>
              <a:buFont typeface="Arial" charset="0"/>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Font typeface="Arial" charset="0"/>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Font typeface="Arial" charset="0"/>
              <a:buChar char="•"/>
              <a:defRPr sz="2400" kern="1200">
                <a:solidFill>
                  <a:schemeClr val="tx1"/>
                </a:solidFill>
                <a:latin typeface="+mn-lt"/>
                <a:ea typeface="+mn-ea"/>
                <a:cs typeface="+mn-cs"/>
              </a:defRPr>
            </a:lvl4pPr>
            <a:lvl5pPr marL="2286000" indent="-457200" algn="l" defTabSz="457200" rtl="0" eaLnBrk="1" latinLnBrk="0" hangingPunct="1">
              <a:spcBef>
                <a:spcPct val="20000"/>
              </a:spcBef>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buFont typeface="+mj-lt"/>
              <a:buAutoNum type="arabicPeriod"/>
            </a:pPr>
            <a:r>
              <a:rPr lang="en-US" sz="2700"/>
              <a:t>Spouse (common law, any gender)</a:t>
            </a:r>
          </a:p>
          <a:p>
            <a:pPr marL="514350" indent="-514350">
              <a:spcBef>
                <a:spcPts val="0"/>
              </a:spcBef>
              <a:buFont typeface="+mj-lt"/>
              <a:buAutoNum type="arabicPeriod"/>
            </a:pPr>
            <a:r>
              <a:rPr lang="en-US" sz="2700"/>
              <a:t>Child</a:t>
            </a:r>
          </a:p>
          <a:p>
            <a:pPr marL="514350" indent="-514350">
              <a:spcBef>
                <a:spcPts val="0"/>
              </a:spcBef>
              <a:buFont typeface="+mj-lt"/>
              <a:buAutoNum type="arabicPeriod"/>
            </a:pPr>
            <a:r>
              <a:rPr lang="en-US" sz="2700"/>
              <a:t>Parent </a:t>
            </a:r>
          </a:p>
          <a:p>
            <a:pPr marL="514350" indent="-514350">
              <a:spcBef>
                <a:spcPts val="0"/>
              </a:spcBef>
              <a:buFont typeface="+mj-lt"/>
              <a:buAutoNum type="arabicPeriod"/>
            </a:pPr>
            <a:r>
              <a:rPr lang="en-US" sz="2700"/>
              <a:t>Brother or sister </a:t>
            </a:r>
          </a:p>
          <a:p>
            <a:pPr marL="514350" indent="-514350">
              <a:spcBef>
                <a:spcPts val="0"/>
              </a:spcBef>
              <a:buFont typeface="+mj-lt"/>
              <a:buAutoNum type="arabicPeriod"/>
            </a:pPr>
            <a:r>
              <a:rPr lang="en-US" sz="2700"/>
              <a:t>Grandparent</a:t>
            </a:r>
          </a:p>
          <a:p>
            <a:pPr marL="514350" indent="-514350">
              <a:spcBef>
                <a:spcPts val="0"/>
              </a:spcBef>
              <a:buFont typeface="+mj-lt"/>
              <a:buAutoNum type="arabicPeriod"/>
            </a:pPr>
            <a:r>
              <a:rPr lang="en-US" sz="2700"/>
              <a:t>Grandchild</a:t>
            </a:r>
          </a:p>
          <a:p>
            <a:pPr marL="514350" indent="-514350">
              <a:spcBef>
                <a:spcPts val="0"/>
              </a:spcBef>
              <a:buFont typeface="+mj-lt"/>
              <a:buAutoNum type="arabicPeriod"/>
            </a:pPr>
            <a:r>
              <a:rPr lang="en-US" sz="2700"/>
              <a:t>Anyone else related by birth or adoption</a:t>
            </a:r>
          </a:p>
          <a:p>
            <a:pPr marL="514350" indent="-514350">
              <a:spcBef>
                <a:spcPts val="0"/>
              </a:spcBef>
              <a:buFont typeface="+mj-lt"/>
              <a:buAutoNum type="arabicPeriod"/>
            </a:pPr>
            <a:r>
              <a:rPr lang="en-US" sz="2700"/>
              <a:t>Close friend </a:t>
            </a:r>
          </a:p>
          <a:p>
            <a:pPr marL="514350" indent="-514350">
              <a:spcBef>
                <a:spcPts val="0"/>
              </a:spcBef>
              <a:buFont typeface="+mj-lt"/>
              <a:buAutoNum type="arabicPeriod"/>
            </a:pPr>
            <a:r>
              <a:rPr lang="en-US" sz="2700"/>
              <a:t>A person immediately related by marriage </a:t>
            </a:r>
          </a:p>
          <a:p>
            <a:pPr marL="514350" indent="-514350">
              <a:spcBef>
                <a:spcPts val="0"/>
              </a:spcBef>
              <a:buFont typeface="+mj-lt"/>
              <a:buAutoNum type="arabicPeriod"/>
            </a:pPr>
            <a:r>
              <a:rPr lang="en-US" sz="2700"/>
              <a:t>Public Guardian &amp; Trustee</a:t>
            </a:r>
          </a:p>
        </p:txBody>
      </p:sp>
    </p:spTree>
    <p:extLst>
      <p:ext uri="{BB962C8B-B14F-4D97-AF65-F5344CB8AC3E}">
        <p14:creationId xmlns:p14="http://schemas.microsoft.com/office/powerpoint/2010/main" val="1026694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25D30-30E5-427A-A8C8-86AB3605A180}"/>
              </a:ext>
            </a:extLst>
          </p:cNvPr>
          <p:cNvSpPr>
            <a:spLocks noGrp="1"/>
          </p:cNvSpPr>
          <p:nvPr>
            <p:ph idx="1"/>
          </p:nvPr>
        </p:nvSpPr>
        <p:spPr>
          <a:xfrm>
            <a:off x="936283" y="1474342"/>
            <a:ext cx="10402277" cy="4742436"/>
          </a:xfrm>
        </p:spPr>
        <p:txBody>
          <a:bodyPr/>
          <a:lstStyle/>
          <a:p>
            <a:pPr marL="457200" indent="-457200">
              <a:spcAft>
                <a:spcPts val="1200"/>
              </a:spcAft>
              <a:buFont typeface="Arial" panose="020B0604020202020204" pitchFamily="34" charset="0"/>
              <a:buChar char="•"/>
            </a:pPr>
            <a:r>
              <a:rPr lang="en-US" sz="3000"/>
              <a:t>Only for health-care decisions, not personal care</a:t>
            </a:r>
          </a:p>
          <a:p>
            <a:pPr marL="457200" indent="-457200">
              <a:spcAft>
                <a:spcPts val="1200"/>
              </a:spcAft>
              <a:buFont typeface="Arial" panose="020B0604020202020204" pitchFamily="34" charset="0"/>
              <a:buChar char="•"/>
            </a:pPr>
            <a:r>
              <a:rPr lang="en-US" sz="3000"/>
              <a:t>Only appointed for one set of decisions; may not be the same person every time</a:t>
            </a:r>
          </a:p>
          <a:p>
            <a:pPr marL="457200" indent="-457200">
              <a:spcAft>
                <a:spcPts val="1200"/>
              </a:spcAft>
              <a:buFont typeface="Arial" panose="020B0604020202020204" pitchFamily="34" charset="0"/>
              <a:buChar char="•"/>
            </a:pPr>
            <a:r>
              <a:rPr lang="en-US" sz="3000"/>
              <a:t>You do not get to decide the order</a:t>
            </a:r>
          </a:p>
          <a:p>
            <a:pPr marL="457200" indent="-457200">
              <a:spcAft>
                <a:spcPts val="1200"/>
              </a:spcAft>
              <a:buFont typeface="Arial" panose="020B0604020202020204" pitchFamily="34" charset="0"/>
              <a:buChar char="•"/>
            </a:pPr>
            <a:r>
              <a:rPr lang="en-US" sz="3000"/>
              <a:t>Person selected may not be who you would trust to make health-care decisions for you</a:t>
            </a:r>
          </a:p>
          <a:p>
            <a:pPr marL="457200" indent="-457200">
              <a:buFont typeface="Arial" panose="020B0604020202020204" pitchFamily="34" charset="0"/>
              <a:buChar char="•"/>
            </a:pPr>
            <a:endParaRPr lang="en-US"/>
          </a:p>
          <a:p>
            <a:endParaRPr lang="en-US"/>
          </a:p>
          <a:p>
            <a:endParaRPr lang="en-CA"/>
          </a:p>
        </p:txBody>
      </p:sp>
      <p:sp>
        <p:nvSpPr>
          <p:cNvPr id="7" name="TextBox 6">
            <a:extLst>
              <a:ext uri="{FF2B5EF4-FFF2-40B4-BE49-F238E27FC236}">
                <a16:creationId xmlns:a16="http://schemas.microsoft.com/office/drawing/2014/main" id="{2EBDFBC6-8875-481A-A2EB-9884BFDC799B}"/>
              </a:ext>
            </a:extLst>
          </p:cNvPr>
          <p:cNvSpPr txBox="1"/>
          <p:nvPr/>
        </p:nvSpPr>
        <p:spPr>
          <a:xfrm>
            <a:off x="904240" y="534573"/>
            <a:ext cx="10668000" cy="584775"/>
          </a:xfrm>
          <a:prstGeom prst="rect">
            <a:avLst/>
          </a:prstGeom>
          <a:noFill/>
        </p:spPr>
        <p:txBody>
          <a:bodyPr wrap="square">
            <a:spAutoFit/>
          </a:bodyPr>
          <a:lstStyle/>
          <a:p>
            <a:r>
              <a:rPr lang="en-US" sz="3200" b="1">
                <a:solidFill>
                  <a:schemeClr val="accent1"/>
                </a:solidFill>
              </a:rPr>
              <a:t>Limitations of a Temporary Substitute Decision Maker</a:t>
            </a:r>
          </a:p>
        </p:txBody>
      </p:sp>
    </p:spTree>
    <p:extLst>
      <p:ext uri="{BB962C8B-B14F-4D97-AF65-F5344CB8AC3E}">
        <p14:creationId xmlns:p14="http://schemas.microsoft.com/office/powerpoint/2010/main" val="414210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AF259-3A2C-4858-B6BA-65B54FFA632E}"/>
              </a:ext>
            </a:extLst>
          </p:cNvPr>
          <p:cNvSpPr>
            <a:spLocks noGrp="1"/>
          </p:cNvSpPr>
          <p:nvPr>
            <p:ph idx="1"/>
          </p:nvPr>
        </p:nvSpPr>
        <p:spPr>
          <a:xfrm>
            <a:off x="5588000" y="604911"/>
            <a:ext cx="5882639" cy="5373858"/>
          </a:xfrm>
          <a:solidFill>
            <a:schemeClr val="accent4">
              <a:lumMod val="20000"/>
              <a:lumOff val="80000"/>
            </a:schemeClr>
          </a:solidFill>
          <a:effectLst>
            <a:softEdge rad="31750"/>
          </a:effectLst>
        </p:spPr>
        <p:txBody>
          <a:bodyPr lIns="180000" tIns="144000" rIns="0">
            <a:noAutofit/>
          </a:bodyPr>
          <a:lstStyle/>
          <a:p>
            <a:pPr marL="531813" indent="-514350">
              <a:spcBef>
                <a:spcPts val="0"/>
              </a:spcBef>
              <a:buFont typeface="+mj-lt"/>
              <a:buAutoNum type="arabicPeriod"/>
            </a:pPr>
            <a:r>
              <a:rPr lang="en-US" sz="2700"/>
              <a:t>Spouse (common law, any gender)</a:t>
            </a:r>
          </a:p>
          <a:p>
            <a:pPr marL="531813" indent="-514350">
              <a:spcBef>
                <a:spcPts val="0"/>
              </a:spcBef>
              <a:buFont typeface="+mj-lt"/>
              <a:buAutoNum type="arabicPeriod"/>
            </a:pPr>
            <a:r>
              <a:rPr lang="en-US" sz="2700"/>
              <a:t>Child</a:t>
            </a:r>
          </a:p>
          <a:p>
            <a:pPr marL="531813" indent="-514350">
              <a:spcBef>
                <a:spcPts val="0"/>
              </a:spcBef>
              <a:buFont typeface="+mj-lt"/>
              <a:buAutoNum type="arabicPeriod"/>
            </a:pPr>
            <a:r>
              <a:rPr lang="en-US" sz="2700"/>
              <a:t>Parent </a:t>
            </a:r>
          </a:p>
          <a:p>
            <a:pPr marL="531813" indent="-514350">
              <a:spcBef>
                <a:spcPts val="0"/>
              </a:spcBef>
              <a:buFont typeface="+mj-lt"/>
              <a:buAutoNum type="arabicPeriod"/>
            </a:pPr>
            <a:r>
              <a:rPr lang="en-US" sz="2700"/>
              <a:t>Brother or sister </a:t>
            </a:r>
          </a:p>
          <a:p>
            <a:pPr marL="531813" indent="-514350">
              <a:spcBef>
                <a:spcPts val="0"/>
              </a:spcBef>
              <a:buFont typeface="+mj-lt"/>
              <a:buAutoNum type="arabicPeriod"/>
            </a:pPr>
            <a:r>
              <a:rPr lang="en-US" sz="2700"/>
              <a:t>Grandparent</a:t>
            </a:r>
          </a:p>
          <a:p>
            <a:pPr marL="531813" indent="-514350">
              <a:spcBef>
                <a:spcPts val="0"/>
              </a:spcBef>
              <a:buFont typeface="+mj-lt"/>
              <a:buAutoNum type="arabicPeriod"/>
            </a:pPr>
            <a:r>
              <a:rPr lang="en-US" sz="2700"/>
              <a:t>Grandchild</a:t>
            </a:r>
          </a:p>
          <a:p>
            <a:pPr marL="531813" indent="-514350">
              <a:spcBef>
                <a:spcPts val="0"/>
              </a:spcBef>
              <a:buFont typeface="+mj-lt"/>
              <a:buAutoNum type="arabicPeriod"/>
            </a:pPr>
            <a:r>
              <a:rPr lang="en-US" sz="2700"/>
              <a:t>Anyone else related by birth or adoption</a:t>
            </a:r>
          </a:p>
          <a:p>
            <a:pPr marL="531813" indent="-514350">
              <a:spcBef>
                <a:spcPts val="0"/>
              </a:spcBef>
              <a:buFont typeface="+mj-lt"/>
              <a:buAutoNum type="arabicPeriod"/>
            </a:pPr>
            <a:r>
              <a:rPr lang="en-US" sz="2700"/>
              <a:t>Close friend </a:t>
            </a:r>
          </a:p>
          <a:p>
            <a:pPr marL="531813" indent="-514350">
              <a:spcBef>
                <a:spcPts val="0"/>
              </a:spcBef>
              <a:buFont typeface="+mj-lt"/>
              <a:buAutoNum type="arabicPeriod"/>
            </a:pPr>
            <a:r>
              <a:rPr lang="en-US" sz="2700"/>
              <a:t>A person immediately related by marriage </a:t>
            </a:r>
          </a:p>
          <a:p>
            <a:pPr marL="531813" indent="-514350">
              <a:spcBef>
                <a:spcPts val="0"/>
              </a:spcBef>
              <a:buFont typeface="+mj-lt"/>
              <a:buAutoNum type="arabicPeriod"/>
            </a:pPr>
            <a:r>
              <a:rPr lang="en-US" sz="2700"/>
              <a:t>Public Guardian &amp; Trustee</a:t>
            </a:r>
          </a:p>
        </p:txBody>
      </p:sp>
      <p:sp>
        <p:nvSpPr>
          <p:cNvPr id="5" name="Rectangle 4">
            <a:extLst>
              <a:ext uri="{FF2B5EF4-FFF2-40B4-BE49-F238E27FC236}">
                <a16:creationId xmlns:a16="http://schemas.microsoft.com/office/drawing/2014/main" id="{90BF1DFF-5924-4332-8D29-077AE10500A1}"/>
              </a:ext>
            </a:extLst>
          </p:cNvPr>
          <p:cNvSpPr/>
          <p:nvPr/>
        </p:nvSpPr>
        <p:spPr>
          <a:xfrm>
            <a:off x="721361" y="904240"/>
            <a:ext cx="4866639" cy="2862322"/>
          </a:xfrm>
          <a:prstGeom prst="rect">
            <a:avLst/>
          </a:prstGeom>
        </p:spPr>
        <p:txBody>
          <a:bodyPr wrap="square">
            <a:spAutoFit/>
          </a:bodyPr>
          <a:lstStyle/>
          <a:p>
            <a:r>
              <a:rPr lang="en-US" sz="3200" b="1">
                <a:solidFill>
                  <a:schemeClr val="accent1"/>
                </a:solidFill>
              </a:rPr>
              <a:t>Temporary Substitute </a:t>
            </a:r>
          </a:p>
          <a:p>
            <a:r>
              <a:rPr lang="en-US" sz="3200" b="1">
                <a:solidFill>
                  <a:schemeClr val="accent1"/>
                </a:solidFill>
              </a:rPr>
              <a:t>Decision Maker List</a:t>
            </a:r>
          </a:p>
          <a:p>
            <a:endParaRPr lang="en-US" sz="3200" b="1">
              <a:solidFill>
                <a:schemeClr val="accent1"/>
              </a:solidFill>
            </a:endParaRPr>
          </a:p>
          <a:p>
            <a:r>
              <a:rPr lang="en-US" sz="2800" b="1">
                <a:solidFill>
                  <a:schemeClr val="accent4"/>
                </a:solidFill>
              </a:rPr>
              <a:t>Who would be on your list?</a:t>
            </a:r>
          </a:p>
          <a:p>
            <a:endParaRPr lang="en-US" sz="2800" b="1">
              <a:solidFill>
                <a:schemeClr val="accent4"/>
              </a:solidFill>
            </a:endParaRPr>
          </a:p>
          <a:p>
            <a:r>
              <a:rPr lang="en-US" sz="2800" b="1">
                <a:solidFill>
                  <a:schemeClr val="accent4"/>
                </a:solidFill>
              </a:rPr>
              <a:t>How do you feel about that?</a:t>
            </a:r>
            <a:endParaRPr lang="en-CA" sz="2800" b="1">
              <a:solidFill>
                <a:schemeClr val="accent4"/>
              </a:solidFill>
            </a:endParaRPr>
          </a:p>
        </p:txBody>
      </p:sp>
    </p:spTree>
    <p:extLst>
      <p:ext uri="{BB962C8B-B14F-4D97-AF65-F5344CB8AC3E}">
        <p14:creationId xmlns:p14="http://schemas.microsoft.com/office/powerpoint/2010/main" val="75390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25D30-30E5-427A-A8C8-86AB3605A180}"/>
              </a:ext>
            </a:extLst>
          </p:cNvPr>
          <p:cNvSpPr>
            <a:spLocks noGrp="1"/>
          </p:cNvSpPr>
          <p:nvPr>
            <p:ph idx="1"/>
          </p:nvPr>
        </p:nvSpPr>
        <p:spPr>
          <a:xfrm>
            <a:off x="858129" y="1159382"/>
            <a:ext cx="10353821" cy="4742436"/>
          </a:xfrm>
        </p:spPr>
        <p:txBody>
          <a:bodyPr/>
          <a:lstStyle/>
          <a:p>
            <a:r>
              <a:rPr lang="en-US" b="1">
                <a:solidFill>
                  <a:schemeClr val="accent1"/>
                </a:solidFill>
              </a:rPr>
              <a:t>Representation Agreement</a:t>
            </a:r>
          </a:p>
          <a:p>
            <a:pPr marL="457200" indent="-457200">
              <a:spcBef>
                <a:spcPts val="1800"/>
              </a:spcBef>
              <a:buFont typeface="Arial" panose="020B0604020202020204" pitchFamily="34" charset="0"/>
              <a:buChar char="•"/>
            </a:pPr>
            <a:r>
              <a:rPr lang="en-US" sz="3000"/>
              <a:t>A legal document naming one or more capable adult(s) to make personal and health-care decisions for you</a:t>
            </a:r>
          </a:p>
          <a:p>
            <a:pPr marL="457200" indent="-457200">
              <a:spcBef>
                <a:spcPts val="1800"/>
              </a:spcBef>
              <a:buFont typeface="Arial" panose="020B0604020202020204" pitchFamily="34" charset="0"/>
              <a:buChar char="•"/>
            </a:pPr>
            <a:r>
              <a:rPr lang="en-US" sz="3000"/>
              <a:t>Can specify which decisions they can make</a:t>
            </a:r>
          </a:p>
          <a:p>
            <a:pPr marL="457200" indent="-457200">
              <a:spcBef>
                <a:spcPts val="1800"/>
              </a:spcBef>
              <a:buFont typeface="Arial" panose="020B0604020202020204" pitchFamily="34" charset="0"/>
              <a:buChar char="•"/>
            </a:pPr>
            <a:r>
              <a:rPr lang="en-US" sz="3000"/>
              <a:t>Can specify how they may act</a:t>
            </a:r>
          </a:p>
          <a:p>
            <a:pPr marL="457200" indent="-457200">
              <a:spcBef>
                <a:spcPts val="1800"/>
              </a:spcBef>
              <a:buFont typeface="Arial" panose="020B0604020202020204" pitchFamily="34" charset="0"/>
              <a:buChar char="•"/>
            </a:pPr>
            <a:r>
              <a:rPr lang="en-US" sz="3000"/>
              <a:t>You do not need a lawyer or notary but you may wish to involve one.</a:t>
            </a:r>
          </a:p>
          <a:p>
            <a:pPr marL="457200" indent="-457200">
              <a:buFont typeface="Arial" panose="020B0604020202020204" pitchFamily="34" charset="0"/>
              <a:buChar char="•"/>
            </a:pPr>
            <a:endParaRPr lang="en-US"/>
          </a:p>
          <a:p>
            <a:endParaRPr lang="en-US"/>
          </a:p>
          <a:p>
            <a:endParaRPr lang="en-CA"/>
          </a:p>
        </p:txBody>
      </p:sp>
      <p:sp>
        <p:nvSpPr>
          <p:cNvPr id="6" name="Title 1">
            <a:extLst>
              <a:ext uri="{FF2B5EF4-FFF2-40B4-BE49-F238E27FC236}">
                <a16:creationId xmlns:a16="http://schemas.microsoft.com/office/drawing/2014/main" id="{0F71E604-AC8C-4DEB-AAA5-8DD1DDF7EC97}"/>
              </a:ext>
            </a:extLst>
          </p:cNvPr>
          <p:cNvSpPr>
            <a:spLocks noGrp="1"/>
          </p:cNvSpPr>
          <p:nvPr>
            <p:ph type="title"/>
          </p:nvPr>
        </p:nvSpPr>
        <p:spPr>
          <a:xfrm>
            <a:off x="858129" y="278320"/>
            <a:ext cx="10829567" cy="779462"/>
          </a:xfrm>
        </p:spPr>
        <p:txBody>
          <a:bodyPr>
            <a:noAutofit/>
          </a:bodyPr>
          <a:lstStyle/>
          <a:p>
            <a:r>
              <a:rPr lang="en-CA" sz="4000" b="1"/>
              <a:t>Option #2 for Substitute Decision Makers</a:t>
            </a:r>
            <a:endParaRPr lang="en-CA" sz="4000"/>
          </a:p>
        </p:txBody>
      </p:sp>
    </p:spTree>
    <p:extLst>
      <p:ext uri="{BB962C8B-B14F-4D97-AF65-F5344CB8AC3E}">
        <p14:creationId xmlns:p14="http://schemas.microsoft.com/office/powerpoint/2010/main" val="85467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26127F-60BB-467D-930A-0C71C1105BA7}"/>
              </a:ext>
            </a:extLst>
          </p:cNvPr>
          <p:cNvSpPr txBox="1"/>
          <p:nvPr/>
        </p:nvSpPr>
        <p:spPr>
          <a:xfrm>
            <a:off x="282524" y="315025"/>
            <a:ext cx="8566363" cy="584775"/>
          </a:xfrm>
          <a:prstGeom prst="rect">
            <a:avLst/>
          </a:prstGeom>
          <a:noFill/>
        </p:spPr>
        <p:txBody>
          <a:bodyPr wrap="square" rtlCol="0">
            <a:spAutoFit/>
          </a:bodyPr>
          <a:lstStyle/>
          <a:p>
            <a:r>
              <a:rPr lang="en-CA" sz="3200" b="1" dirty="0">
                <a:solidFill>
                  <a:schemeClr val="accent1"/>
                </a:solidFill>
              </a:rPr>
              <a:t>Representation Agreement</a:t>
            </a:r>
          </a:p>
        </p:txBody>
      </p:sp>
      <p:graphicFrame>
        <p:nvGraphicFramePr>
          <p:cNvPr id="4" name="Table 8">
            <a:extLst>
              <a:ext uri="{FF2B5EF4-FFF2-40B4-BE49-F238E27FC236}">
                <a16:creationId xmlns:a16="http://schemas.microsoft.com/office/drawing/2014/main" id="{E6DC4B20-DAD0-47E2-94C2-8B1EB080E1CC}"/>
              </a:ext>
            </a:extLst>
          </p:cNvPr>
          <p:cNvGraphicFramePr>
            <a:graphicFrameLocks noGrp="1"/>
          </p:cNvGraphicFramePr>
          <p:nvPr>
            <p:extLst>
              <p:ext uri="{D42A27DB-BD31-4B8C-83A1-F6EECF244321}">
                <p14:modId xmlns:p14="http://schemas.microsoft.com/office/powerpoint/2010/main" val="3933966456"/>
              </p:ext>
            </p:extLst>
          </p:nvPr>
        </p:nvGraphicFramePr>
        <p:xfrm>
          <a:off x="390525" y="925994"/>
          <a:ext cx="11410950" cy="5086635"/>
        </p:xfrm>
        <a:graphic>
          <a:graphicData uri="http://schemas.openxmlformats.org/drawingml/2006/table">
            <a:tbl>
              <a:tblPr firstRow="1" bandRow="1">
                <a:tableStyleId>{5C22544A-7EE6-4342-B048-85BDC9FD1C3A}</a:tableStyleId>
              </a:tblPr>
              <a:tblGrid>
                <a:gridCol w="5666564">
                  <a:extLst>
                    <a:ext uri="{9D8B030D-6E8A-4147-A177-3AD203B41FA5}">
                      <a16:colId xmlns:a16="http://schemas.microsoft.com/office/drawing/2014/main" val="853158386"/>
                    </a:ext>
                  </a:extLst>
                </a:gridCol>
                <a:gridCol w="5744386">
                  <a:extLst>
                    <a:ext uri="{9D8B030D-6E8A-4147-A177-3AD203B41FA5}">
                      <a16:colId xmlns:a16="http://schemas.microsoft.com/office/drawing/2014/main" val="2920941980"/>
                    </a:ext>
                  </a:extLst>
                </a:gridCol>
              </a:tblGrid>
              <a:tr h="77282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800" b="1" dirty="0">
                          <a:solidFill>
                            <a:schemeClr val="bg1"/>
                          </a:solidFill>
                        </a:rPr>
                        <a:t>Section 9 – Enhanced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800" b="1" dirty="0">
                          <a:solidFill>
                            <a:schemeClr val="bg1"/>
                          </a:solidFill>
                        </a:rPr>
                        <a:t>Section 7 - Standard</a:t>
                      </a:r>
                      <a:endParaRPr lang="en-CA" sz="2800" dirty="0">
                        <a:solidFill>
                          <a:schemeClr val="bg1"/>
                        </a:solidFill>
                      </a:endParaRPr>
                    </a:p>
                  </a:txBody>
                  <a:tcPr/>
                </a:tc>
                <a:extLst>
                  <a:ext uri="{0D108BD9-81ED-4DB2-BD59-A6C34878D82A}">
                    <a16:rowId xmlns:a16="http://schemas.microsoft.com/office/drawing/2014/main" val="1493544136"/>
                  </a:ext>
                </a:extLst>
              </a:tr>
              <a:tr h="10305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2600" dirty="0"/>
                        <a:t>Used by a capable person</a:t>
                      </a:r>
                    </a:p>
                    <a:p>
                      <a:endParaRPr lang="en-CA" sz="2600" dirty="0"/>
                    </a:p>
                  </a:txBody>
                  <a:tcPr/>
                </a:tc>
                <a:tc>
                  <a:txBody>
                    <a:bodyPr/>
                    <a:lstStyle/>
                    <a:p>
                      <a:pPr marL="0" marR="0" lvl="0" indent="0" algn="l" defTabSz="457200" rtl="0" eaLnBrk="1" fontAlgn="auto" latinLnBrk="0" hangingPunct="1">
                        <a:lnSpc>
                          <a:spcPct val="100000"/>
                        </a:lnSpc>
                        <a:spcBef>
                          <a:spcPts val="0"/>
                        </a:spcBef>
                        <a:spcAft>
                          <a:spcPts val="1800"/>
                        </a:spcAft>
                        <a:buClrTx/>
                        <a:buSzTx/>
                        <a:buFontTx/>
                        <a:buNone/>
                        <a:tabLst/>
                        <a:defRPr/>
                      </a:pPr>
                      <a:r>
                        <a:rPr lang="en-CA" sz="2600" dirty="0"/>
                        <a:t>Can be used by person with lessened capacity</a:t>
                      </a:r>
                    </a:p>
                  </a:txBody>
                  <a:tcPr/>
                </a:tc>
                <a:extLst>
                  <a:ext uri="{0D108BD9-81ED-4DB2-BD59-A6C34878D82A}">
                    <a16:rowId xmlns:a16="http://schemas.microsoft.com/office/drawing/2014/main" val="1793577906"/>
                  </a:ext>
                </a:extLst>
              </a:tr>
              <a:tr h="13193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2600" kern="1200" dirty="0">
                          <a:solidFill>
                            <a:schemeClr val="tx1"/>
                          </a:solidFill>
                          <a:effectLst/>
                          <a:latin typeface="+mn-lt"/>
                          <a:ea typeface="+mn-ea"/>
                          <a:cs typeface="+mn-cs"/>
                        </a:rPr>
                        <a:t>Representative can make personal care and health care decisions</a:t>
                      </a:r>
                      <a:endParaRPr lang="en-CA" sz="2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2600" kern="1200" dirty="0">
                          <a:solidFill>
                            <a:schemeClr val="tx1"/>
                          </a:solidFill>
                          <a:effectLst/>
                          <a:latin typeface="+mn-lt"/>
                          <a:ea typeface="+mn-ea"/>
                          <a:cs typeface="+mn-cs"/>
                        </a:rPr>
                        <a:t>Representative can make personal care and minor and major health care decisions</a:t>
                      </a:r>
                      <a:endParaRPr lang="en-CA" sz="2600" dirty="0"/>
                    </a:p>
                  </a:txBody>
                  <a:tcPr/>
                </a:tc>
                <a:extLst>
                  <a:ext uri="{0D108BD9-81ED-4DB2-BD59-A6C34878D82A}">
                    <a16:rowId xmlns:a16="http://schemas.microsoft.com/office/drawing/2014/main" val="955998952"/>
                  </a:ext>
                </a:extLst>
              </a:tr>
              <a:tr h="9666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2600" dirty="0"/>
                        <a:t>Includes decisions about life support &amp; life prolonging treatments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2600" dirty="0"/>
                        <a:t>Cannot make decisions to refuse life support</a:t>
                      </a:r>
                    </a:p>
                  </a:txBody>
                  <a:tcPr/>
                </a:tc>
                <a:extLst>
                  <a:ext uri="{0D108BD9-81ED-4DB2-BD59-A6C34878D82A}">
                    <a16:rowId xmlns:a16="http://schemas.microsoft.com/office/drawing/2014/main" val="2528589672"/>
                  </a:ext>
                </a:extLst>
              </a:tr>
              <a:tr h="997237">
                <a:tc>
                  <a:txBody>
                    <a:bodyPr/>
                    <a:lstStyle/>
                    <a:p>
                      <a:r>
                        <a:rPr lang="en-CA" sz="2600" dirty="0"/>
                        <a:t>Cannot make financial decisions </a:t>
                      </a:r>
                    </a:p>
                    <a:p>
                      <a:r>
                        <a:rPr lang="en-CA" sz="2200" i="1" dirty="0"/>
                        <a:t>(can make an Enduring Power of Attorney)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2600" dirty="0"/>
                        <a:t>Provides for routine management of financial and legal affairs</a:t>
                      </a:r>
                    </a:p>
                  </a:txBody>
                  <a:tcPr/>
                </a:tc>
                <a:extLst>
                  <a:ext uri="{0D108BD9-81ED-4DB2-BD59-A6C34878D82A}">
                    <a16:rowId xmlns:a16="http://schemas.microsoft.com/office/drawing/2014/main" val="2486900121"/>
                  </a:ext>
                </a:extLst>
              </a:tr>
            </a:tbl>
          </a:graphicData>
        </a:graphic>
      </p:graphicFrame>
    </p:spTree>
    <p:extLst>
      <p:ext uri="{BB962C8B-B14F-4D97-AF65-F5344CB8AC3E}">
        <p14:creationId xmlns:p14="http://schemas.microsoft.com/office/powerpoint/2010/main" val="2306964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A1847-B340-4307-B2BB-21211B69678A}"/>
              </a:ext>
            </a:extLst>
          </p:cNvPr>
          <p:cNvSpPr>
            <a:spLocks noGrp="1"/>
          </p:cNvSpPr>
          <p:nvPr>
            <p:ph idx="1"/>
          </p:nvPr>
        </p:nvSpPr>
        <p:spPr>
          <a:xfrm>
            <a:off x="931025" y="1240662"/>
            <a:ext cx="10393468" cy="4742436"/>
          </a:xfrm>
        </p:spPr>
        <p:txBody>
          <a:bodyPr>
            <a:normAutofit lnSpcReduction="10000"/>
          </a:bodyPr>
          <a:lstStyle/>
          <a:p>
            <a:pPr>
              <a:spcAft>
                <a:spcPts val="1800"/>
              </a:spcAft>
            </a:pPr>
            <a:r>
              <a:rPr lang="en-US" sz="3500" b="1">
                <a:solidFill>
                  <a:schemeClr val="accent1"/>
                </a:solidFill>
              </a:rPr>
              <a:t>Advance Directive</a:t>
            </a:r>
            <a:endParaRPr lang="en-US" b="1">
              <a:solidFill>
                <a:schemeClr val="accent1"/>
              </a:solidFill>
            </a:endParaRPr>
          </a:p>
          <a:p>
            <a:pPr marL="457200" indent="-457200">
              <a:spcAft>
                <a:spcPts val="1000"/>
              </a:spcAft>
              <a:buFont typeface="Arial" panose="020B0604020202020204" pitchFamily="34" charset="0"/>
              <a:buChar char="•"/>
            </a:pPr>
            <a:r>
              <a:rPr lang="en-US"/>
              <a:t>A legal document for accepting or refusing </a:t>
            </a:r>
            <a:r>
              <a:rPr lang="en-US" b="1"/>
              <a:t>specific health-care </a:t>
            </a:r>
            <a:r>
              <a:rPr lang="en-US"/>
              <a:t>treatments </a:t>
            </a:r>
          </a:p>
          <a:p>
            <a:pPr marL="457200" indent="-457200">
              <a:spcAft>
                <a:spcPts val="1000"/>
              </a:spcAft>
              <a:buFont typeface="Arial" panose="020B0604020202020204" pitchFamily="34" charset="0"/>
              <a:buChar char="•"/>
            </a:pPr>
            <a:r>
              <a:rPr lang="en-US"/>
              <a:t>You must be capable to make an AD</a:t>
            </a:r>
          </a:p>
          <a:p>
            <a:pPr marL="457200" indent="-457200">
              <a:spcAft>
                <a:spcPts val="1000"/>
              </a:spcAft>
              <a:buFont typeface="Arial" panose="020B0604020202020204" pitchFamily="34" charset="0"/>
              <a:buChar char="•"/>
            </a:pPr>
            <a:r>
              <a:rPr lang="en-US"/>
              <a:t>Your instructions must be </a:t>
            </a:r>
            <a:r>
              <a:rPr lang="en-US" err="1"/>
              <a:t>honoured</a:t>
            </a:r>
            <a:r>
              <a:rPr lang="en-US"/>
              <a:t>, as long they address the treatment offered at the time</a:t>
            </a:r>
          </a:p>
          <a:p>
            <a:pPr marL="457200" indent="-457200">
              <a:spcAft>
                <a:spcPts val="1000"/>
              </a:spcAft>
              <a:buFont typeface="Arial" panose="020B0604020202020204" pitchFamily="34" charset="0"/>
              <a:buChar char="•"/>
            </a:pPr>
            <a:r>
              <a:rPr lang="en-US"/>
              <a:t>Talk to your health-care provider before making an Advance Directive</a:t>
            </a:r>
          </a:p>
          <a:p>
            <a:endParaRPr lang="en-CA"/>
          </a:p>
        </p:txBody>
      </p:sp>
      <p:sp>
        <p:nvSpPr>
          <p:cNvPr id="6" name="Title 1">
            <a:extLst>
              <a:ext uri="{FF2B5EF4-FFF2-40B4-BE49-F238E27FC236}">
                <a16:creationId xmlns:a16="http://schemas.microsoft.com/office/drawing/2014/main" id="{32820251-90E7-43F3-8AAC-BA593428AEB6}"/>
              </a:ext>
            </a:extLst>
          </p:cNvPr>
          <p:cNvSpPr>
            <a:spLocks noGrp="1"/>
          </p:cNvSpPr>
          <p:nvPr>
            <p:ph type="title"/>
          </p:nvPr>
        </p:nvSpPr>
        <p:spPr>
          <a:xfrm>
            <a:off x="931024" y="278320"/>
            <a:ext cx="10756672" cy="779462"/>
          </a:xfrm>
        </p:spPr>
        <p:txBody>
          <a:bodyPr>
            <a:noAutofit/>
          </a:bodyPr>
          <a:lstStyle/>
          <a:p>
            <a:r>
              <a:rPr lang="en-CA" sz="4000" b="1"/>
              <a:t>Option #3 for Substitute Decision Makers</a:t>
            </a:r>
            <a:endParaRPr lang="en-CA" sz="4000"/>
          </a:p>
        </p:txBody>
      </p:sp>
    </p:spTree>
    <p:extLst>
      <p:ext uri="{BB962C8B-B14F-4D97-AF65-F5344CB8AC3E}">
        <p14:creationId xmlns:p14="http://schemas.microsoft.com/office/powerpoint/2010/main" val="2328954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AC61-EB80-418E-9852-E8CD64D366EC}"/>
              </a:ext>
            </a:extLst>
          </p:cNvPr>
          <p:cNvSpPr>
            <a:spLocks noGrp="1"/>
          </p:cNvSpPr>
          <p:nvPr>
            <p:ph type="title"/>
          </p:nvPr>
        </p:nvSpPr>
        <p:spPr>
          <a:xfrm>
            <a:off x="914400" y="278320"/>
            <a:ext cx="10915536" cy="779462"/>
          </a:xfrm>
        </p:spPr>
        <p:txBody>
          <a:bodyPr/>
          <a:lstStyle/>
          <a:p>
            <a:r>
              <a:rPr lang="en-CA" sz="4000" b="1"/>
              <a:t>Prepare</a:t>
            </a:r>
            <a:r>
              <a:rPr lang="en-CA" sz="4000"/>
              <a:t> an Advance Care Plan</a:t>
            </a:r>
          </a:p>
        </p:txBody>
      </p:sp>
      <p:sp>
        <p:nvSpPr>
          <p:cNvPr id="3" name="Content Placeholder 2">
            <a:extLst>
              <a:ext uri="{FF2B5EF4-FFF2-40B4-BE49-F238E27FC236}">
                <a16:creationId xmlns:a16="http://schemas.microsoft.com/office/drawing/2014/main" id="{C61F66DF-C4E7-4970-A3E1-DC15F80C95C0}"/>
              </a:ext>
            </a:extLst>
          </p:cNvPr>
          <p:cNvSpPr>
            <a:spLocks noGrp="1"/>
          </p:cNvSpPr>
          <p:nvPr>
            <p:ph idx="1"/>
          </p:nvPr>
        </p:nvSpPr>
        <p:spPr>
          <a:xfrm>
            <a:off x="914400" y="1057781"/>
            <a:ext cx="10363199" cy="4935055"/>
          </a:xfrm>
        </p:spPr>
        <p:txBody>
          <a:bodyPr vert="horz" lIns="0" tIns="0" rIns="0" bIns="0" rtlCol="0" anchor="t">
            <a:noAutofit/>
          </a:bodyPr>
          <a:lstStyle/>
          <a:p>
            <a:pPr>
              <a:spcAft>
                <a:spcPts val="1800"/>
              </a:spcAft>
            </a:pPr>
            <a:r>
              <a:rPr lang="en-CA" b="1">
                <a:solidFill>
                  <a:schemeClr val="accent1"/>
                </a:solidFill>
              </a:rPr>
              <a:t>What to include in your Advance Care Plan:</a:t>
            </a:r>
          </a:p>
          <a:p>
            <a:pPr marL="457200" lvl="0" indent="-457200">
              <a:spcAft>
                <a:spcPts val="1000"/>
              </a:spcAft>
              <a:buFont typeface="Arial" panose="020B0604020202020204" pitchFamily="34" charset="0"/>
              <a:buChar char="•"/>
            </a:pPr>
            <a:r>
              <a:rPr lang="en-CA" sz="2800"/>
              <a:t>What matters most to you: your values, beliefs and wishes for health and personal care</a:t>
            </a:r>
          </a:p>
          <a:p>
            <a:pPr marL="457200" lvl="0" indent="-457200">
              <a:spcAft>
                <a:spcPts val="1000"/>
              </a:spcAft>
              <a:buFont typeface="Arial" panose="020B0604020202020204" pitchFamily="34" charset="0"/>
              <a:buChar char="•"/>
            </a:pPr>
            <a:r>
              <a:rPr lang="en-CA" sz="2800"/>
              <a:t>Temporary Substitute Decision Maker list</a:t>
            </a:r>
            <a:endParaRPr lang="en-CA" sz="2800">
              <a:cs typeface="Calibri"/>
            </a:endParaRPr>
          </a:p>
          <a:p>
            <a:pPr marL="457200" lvl="0" indent="-457200">
              <a:spcAft>
                <a:spcPts val="1000"/>
              </a:spcAft>
              <a:buFont typeface="Arial" panose="020B0604020202020204" pitchFamily="34" charset="0"/>
              <a:buChar char="•"/>
            </a:pPr>
            <a:r>
              <a:rPr lang="en-CA" sz="2800"/>
              <a:t>Legal document(s) you choose to make:</a:t>
            </a:r>
          </a:p>
          <a:p>
            <a:pPr lvl="3">
              <a:spcAft>
                <a:spcPts val="1000"/>
              </a:spcAft>
              <a:buFont typeface="Courier New" panose="02070309020205020404" pitchFamily="49" charset="0"/>
              <a:buChar char="o"/>
            </a:pPr>
            <a:r>
              <a:rPr lang="en-CA" sz="2800"/>
              <a:t>a Representation Agreement</a:t>
            </a:r>
          </a:p>
          <a:p>
            <a:pPr lvl="3">
              <a:spcAft>
                <a:spcPts val="1000"/>
              </a:spcAft>
              <a:buFont typeface="Courier New" panose="02070309020205020404" pitchFamily="49" charset="0"/>
              <a:buChar char="o"/>
            </a:pPr>
            <a:r>
              <a:rPr lang="en-CA" sz="2800"/>
              <a:t>an Advance Directive</a:t>
            </a:r>
          </a:p>
          <a:p>
            <a:pPr>
              <a:spcAft>
                <a:spcPts val="1000"/>
              </a:spcAft>
            </a:pPr>
            <a:r>
              <a:rPr lang="en-CA"/>
              <a:t> </a:t>
            </a:r>
            <a:r>
              <a:rPr lang="en-CA" b="1"/>
              <a:t>Remember: </a:t>
            </a:r>
            <a:r>
              <a:rPr lang="en-US" b="1"/>
              <a:t>Conversations are key!</a:t>
            </a:r>
            <a:r>
              <a:rPr lang="en-US"/>
              <a:t> </a:t>
            </a:r>
          </a:p>
        </p:txBody>
      </p:sp>
    </p:spTree>
    <p:extLst>
      <p:ext uri="{BB962C8B-B14F-4D97-AF65-F5344CB8AC3E}">
        <p14:creationId xmlns:p14="http://schemas.microsoft.com/office/powerpoint/2010/main" val="15738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E72B-BE6F-4B69-95D3-6FE14BEB8E27}"/>
              </a:ext>
            </a:extLst>
          </p:cNvPr>
          <p:cNvSpPr>
            <a:spLocks noGrp="1"/>
          </p:cNvSpPr>
          <p:nvPr>
            <p:ph type="title"/>
          </p:nvPr>
        </p:nvSpPr>
        <p:spPr/>
        <p:txBody>
          <a:bodyPr/>
          <a:lstStyle/>
          <a:p>
            <a:r>
              <a:rPr lang="en-US" sz="4000"/>
              <a:t>Our focus for today’s session</a:t>
            </a:r>
            <a:endParaRPr lang="en-CA" sz="4000"/>
          </a:p>
        </p:txBody>
      </p:sp>
      <p:sp>
        <p:nvSpPr>
          <p:cNvPr id="3" name="Content Placeholder 2">
            <a:extLst>
              <a:ext uri="{FF2B5EF4-FFF2-40B4-BE49-F238E27FC236}">
                <a16:creationId xmlns:a16="http://schemas.microsoft.com/office/drawing/2014/main" id="{AEECB5F2-85B1-4650-9FBD-CF2039FC0270}"/>
              </a:ext>
            </a:extLst>
          </p:cNvPr>
          <p:cNvSpPr>
            <a:spLocks noGrp="1"/>
          </p:cNvSpPr>
          <p:nvPr>
            <p:ph idx="1"/>
          </p:nvPr>
        </p:nvSpPr>
        <p:spPr/>
        <p:txBody>
          <a:bodyPr/>
          <a:lstStyle/>
          <a:p>
            <a:r>
              <a:rPr lang="en-US" sz="2800" b="1">
                <a:solidFill>
                  <a:schemeClr val="accent1"/>
                </a:solidFill>
              </a:rPr>
              <a:t>To support you in your Advance Care Planning –</a:t>
            </a:r>
          </a:p>
          <a:p>
            <a:endParaRPr lang="en-US" sz="1400" b="1">
              <a:solidFill>
                <a:schemeClr val="accent1"/>
              </a:solidFill>
            </a:endParaRPr>
          </a:p>
          <a:p>
            <a:pPr marL="457200" indent="-457200">
              <a:buFont typeface="Arial" panose="020B0604020202020204" pitchFamily="34" charset="0"/>
              <a:buChar char="•"/>
            </a:pPr>
            <a:r>
              <a:rPr lang="en-US" sz="3000"/>
              <a:t>t</a:t>
            </a:r>
            <a:r>
              <a:rPr lang="en-CA" sz="3000"/>
              <a:t>he what, why, who, when and how of ACP</a:t>
            </a:r>
          </a:p>
          <a:p>
            <a:pPr marL="457200" indent="-457200">
              <a:buFont typeface="Arial" panose="020B0604020202020204" pitchFamily="34" charset="0"/>
              <a:buChar char="•"/>
            </a:pPr>
            <a:r>
              <a:rPr lang="en-CA" sz="3000"/>
              <a:t>thinking about what is important to you</a:t>
            </a:r>
          </a:p>
          <a:p>
            <a:pPr marL="457200" indent="-457200">
              <a:buFont typeface="Arial" panose="020B0604020202020204" pitchFamily="34" charset="0"/>
              <a:buChar char="•"/>
            </a:pPr>
            <a:r>
              <a:rPr lang="en-CA" sz="3000"/>
              <a:t>the importance of talking to others so they know what matters most to you</a:t>
            </a:r>
          </a:p>
          <a:p>
            <a:pPr marL="457200" indent="-457200">
              <a:buFont typeface="Arial" panose="020B0604020202020204" pitchFamily="34" charset="0"/>
              <a:buChar char="•"/>
            </a:pPr>
            <a:r>
              <a:rPr lang="en-CA" sz="3000"/>
              <a:t>how to choose the best person to speak on your behalf if you are not able to speak for yourself.</a:t>
            </a:r>
          </a:p>
          <a:p>
            <a:endParaRPr lang="en-US" sz="2800"/>
          </a:p>
          <a:p>
            <a:endParaRPr lang="en-US"/>
          </a:p>
          <a:p>
            <a:endParaRPr lang="en-CA"/>
          </a:p>
        </p:txBody>
      </p:sp>
    </p:spTree>
    <p:extLst>
      <p:ext uri="{BB962C8B-B14F-4D97-AF65-F5344CB8AC3E}">
        <p14:creationId xmlns:p14="http://schemas.microsoft.com/office/powerpoint/2010/main" val="3022906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F65D-4B9B-4B17-8A42-8E540CB1B597}"/>
              </a:ext>
            </a:extLst>
          </p:cNvPr>
          <p:cNvSpPr>
            <a:spLocks noGrp="1"/>
          </p:cNvSpPr>
          <p:nvPr>
            <p:ph type="title"/>
          </p:nvPr>
        </p:nvSpPr>
        <p:spPr>
          <a:xfrm>
            <a:off x="647113" y="249725"/>
            <a:ext cx="4895849" cy="1368060"/>
          </a:xfrm>
        </p:spPr>
        <p:txBody>
          <a:bodyPr>
            <a:noAutofit/>
          </a:bodyPr>
          <a:lstStyle/>
          <a:p>
            <a:r>
              <a:rPr lang="en-CA" sz="4000" b="1"/>
              <a:t>Examples of </a:t>
            </a:r>
            <a:br>
              <a:rPr lang="en-CA" sz="4000" b="1"/>
            </a:br>
            <a:r>
              <a:rPr lang="en-CA" sz="4000" b="1"/>
              <a:t>Advance Care Plans:</a:t>
            </a:r>
          </a:p>
        </p:txBody>
      </p:sp>
      <p:pic>
        <p:nvPicPr>
          <p:cNvPr id="7" name="Picture 6">
            <a:extLst>
              <a:ext uri="{FF2B5EF4-FFF2-40B4-BE49-F238E27FC236}">
                <a16:creationId xmlns:a16="http://schemas.microsoft.com/office/drawing/2014/main" id="{172E423F-22D8-48BC-B3E0-A609C15E4878}"/>
              </a:ext>
            </a:extLst>
          </p:cNvPr>
          <p:cNvPicPr>
            <a:picLocks noChangeAspect="1"/>
          </p:cNvPicPr>
          <p:nvPr/>
        </p:nvPicPr>
        <p:blipFill>
          <a:blip r:embed="rId3"/>
          <a:stretch>
            <a:fillRect/>
          </a:stretch>
        </p:blipFill>
        <p:spPr>
          <a:xfrm rot="20815493">
            <a:off x="1647370" y="1507406"/>
            <a:ext cx="5080226" cy="4749792"/>
          </a:xfrm>
          <a:prstGeom prst="rect">
            <a:avLst/>
          </a:prstGeom>
        </p:spPr>
      </p:pic>
      <p:pic>
        <p:nvPicPr>
          <p:cNvPr id="6" name="Picture 5">
            <a:extLst>
              <a:ext uri="{FF2B5EF4-FFF2-40B4-BE49-F238E27FC236}">
                <a16:creationId xmlns:a16="http://schemas.microsoft.com/office/drawing/2014/main" id="{7246E5BC-9343-4F4D-968B-9AFD5BD717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470" t="1605" r="1303" b="30341"/>
          <a:stretch/>
        </p:blipFill>
        <p:spPr>
          <a:xfrm>
            <a:off x="6292655" y="1239139"/>
            <a:ext cx="4895850" cy="4751139"/>
          </a:xfrm>
          <a:prstGeom prst="rect">
            <a:avLst/>
          </a:prstGeom>
        </p:spPr>
      </p:pic>
    </p:spTree>
    <p:extLst>
      <p:ext uri="{BB962C8B-B14F-4D97-AF65-F5344CB8AC3E}">
        <p14:creationId xmlns:p14="http://schemas.microsoft.com/office/powerpoint/2010/main" val="41876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AC61-EB80-418E-9852-E8CD64D366EC}"/>
              </a:ext>
            </a:extLst>
          </p:cNvPr>
          <p:cNvSpPr>
            <a:spLocks noGrp="1"/>
          </p:cNvSpPr>
          <p:nvPr>
            <p:ph type="title"/>
          </p:nvPr>
        </p:nvSpPr>
        <p:spPr>
          <a:xfrm>
            <a:off x="815926" y="274642"/>
            <a:ext cx="10780330" cy="779462"/>
          </a:xfrm>
        </p:spPr>
        <p:txBody>
          <a:bodyPr/>
          <a:lstStyle/>
          <a:p>
            <a:r>
              <a:rPr lang="en-CA" sz="4000" b="1"/>
              <a:t>Share</a:t>
            </a:r>
            <a:r>
              <a:rPr lang="en-CA" sz="4000"/>
              <a:t> your Plan</a:t>
            </a:r>
          </a:p>
        </p:txBody>
      </p:sp>
      <p:sp>
        <p:nvSpPr>
          <p:cNvPr id="3" name="Content Placeholder 2">
            <a:extLst>
              <a:ext uri="{FF2B5EF4-FFF2-40B4-BE49-F238E27FC236}">
                <a16:creationId xmlns:a16="http://schemas.microsoft.com/office/drawing/2014/main" id="{C61F66DF-C4E7-4970-A3E1-DC15F80C95C0}"/>
              </a:ext>
            </a:extLst>
          </p:cNvPr>
          <p:cNvSpPr>
            <a:spLocks noGrp="1"/>
          </p:cNvSpPr>
          <p:nvPr>
            <p:ph idx="1"/>
          </p:nvPr>
        </p:nvSpPr>
        <p:spPr>
          <a:xfrm>
            <a:off x="815926" y="1170323"/>
            <a:ext cx="9405266" cy="4742436"/>
          </a:xfrm>
        </p:spPr>
        <p:txBody>
          <a:bodyPr vert="horz" lIns="0" tIns="0" rIns="0" bIns="0" rtlCol="0" anchor="t">
            <a:noAutofit/>
          </a:bodyPr>
          <a:lstStyle/>
          <a:p>
            <a:pPr marL="457200" indent="-457200">
              <a:spcAft>
                <a:spcPts val="1200"/>
              </a:spcAft>
              <a:buFont typeface="Arial" panose="020B0604020202020204" pitchFamily="34" charset="0"/>
              <a:buChar char="•"/>
              <a:tabLst>
                <a:tab pos="1616075" algn="l"/>
              </a:tabLst>
            </a:pPr>
            <a:r>
              <a:rPr lang="en-US"/>
              <a:t>Keep documents together in a safe place</a:t>
            </a:r>
          </a:p>
          <a:p>
            <a:pPr marL="457200" indent="-457200">
              <a:spcAft>
                <a:spcPts val="1200"/>
              </a:spcAft>
              <a:buFont typeface="Arial" panose="020B0604020202020204" pitchFamily="34" charset="0"/>
              <a:buChar char="•"/>
              <a:tabLst>
                <a:tab pos="1616075" algn="l"/>
              </a:tabLst>
            </a:pPr>
            <a:r>
              <a:rPr lang="en-US"/>
              <a:t>First responders check on or near the fridge</a:t>
            </a:r>
          </a:p>
          <a:p>
            <a:pPr marL="457200" indent="-457200">
              <a:spcAft>
                <a:spcPts val="1200"/>
              </a:spcAft>
              <a:buFont typeface="Arial" panose="020B0604020202020204" pitchFamily="34" charset="0"/>
              <a:buChar char="•"/>
              <a:tabLst>
                <a:tab pos="1616075" algn="l"/>
              </a:tabLst>
            </a:pPr>
            <a:r>
              <a:rPr lang="en-US"/>
              <a:t>Share your plan with:</a:t>
            </a:r>
          </a:p>
          <a:p>
            <a:pPr marL="1698625" lvl="1">
              <a:spcAft>
                <a:spcPts val="1200"/>
              </a:spcAft>
              <a:buFont typeface="Courier New" panose="02070309020205020404" pitchFamily="49" charset="0"/>
              <a:buChar char="o"/>
              <a:tabLst>
                <a:tab pos="1616075" algn="l"/>
              </a:tabLst>
            </a:pPr>
            <a:r>
              <a:rPr lang="en-US"/>
              <a:t>your Substitute Decision Maker</a:t>
            </a:r>
            <a:endParaRPr lang="en-US">
              <a:cs typeface="Calibri"/>
            </a:endParaRPr>
          </a:p>
          <a:p>
            <a:pPr marL="1698625" lvl="1">
              <a:spcAft>
                <a:spcPts val="1200"/>
              </a:spcAft>
              <a:buFont typeface="Courier New" panose="02070309020205020404" pitchFamily="49" charset="0"/>
              <a:buChar char="o"/>
              <a:tabLst>
                <a:tab pos="1616075" algn="l"/>
              </a:tabLst>
            </a:pPr>
            <a:r>
              <a:rPr lang="en-US"/>
              <a:t>close family and friends</a:t>
            </a:r>
          </a:p>
          <a:p>
            <a:pPr marL="1698625" lvl="1">
              <a:spcAft>
                <a:spcPts val="1200"/>
              </a:spcAft>
              <a:buFont typeface="Courier New" panose="02070309020205020404" pitchFamily="49" charset="0"/>
              <a:buChar char="o"/>
              <a:tabLst>
                <a:tab pos="1616075" algn="l"/>
              </a:tabLst>
            </a:pPr>
            <a:r>
              <a:rPr lang="en-US"/>
              <a:t>your health-care providers</a:t>
            </a:r>
          </a:p>
          <a:p>
            <a:pPr marL="457200" indent="-457200">
              <a:spcAft>
                <a:spcPts val="1200"/>
              </a:spcAft>
              <a:buFont typeface="Arial" panose="020B0604020202020204" pitchFamily="34" charset="0"/>
              <a:buChar char="•"/>
            </a:pPr>
            <a:r>
              <a:rPr lang="en-US"/>
              <a:t>Bring documents with you to the hospital</a:t>
            </a:r>
          </a:p>
        </p:txBody>
      </p:sp>
    </p:spTree>
    <p:extLst>
      <p:ext uri="{BB962C8B-B14F-4D97-AF65-F5344CB8AC3E}">
        <p14:creationId xmlns:p14="http://schemas.microsoft.com/office/powerpoint/2010/main" val="2996550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AC61-EB80-418E-9852-E8CD64D366EC}"/>
              </a:ext>
            </a:extLst>
          </p:cNvPr>
          <p:cNvSpPr>
            <a:spLocks noGrp="1"/>
          </p:cNvSpPr>
          <p:nvPr>
            <p:ph type="title"/>
          </p:nvPr>
        </p:nvSpPr>
        <p:spPr>
          <a:xfrm>
            <a:off x="773723" y="274642"/>
            <a:ext cx="10822533" cy="779462"/>
          </a:xfrm>
        </p:spPr>
        <p:txBody>
          <a:bodyPr/>
          <a:lstStyle/>
          <a:p>
            <a:r>
              <a:rPr lang="en-CA" sz="4000" b="1"/>
              <a:t>Review </a:t>
            </a:r>
            <a:r>
              <a:rPr lang="en-CA" sz="4000"/>
              <a:t>your Plan</a:t>
            </a:r>
          </a:p>
        </p:txBody>
      </p:sp>
      <p:sp>
        <p:nvSpPr>
          <p:cNvPr id="3" name="Content Placeholder 2">
            <a:extLst>
              <a:ext uri="{FF2B5EF4-FFF2-40B4-BE49-F238E27FC236}">
                <a16:creationId xmlns:a16="http://schemas.microsoft.com/office/drawing/2014/main" id="{C61F66DF-C4E7-4970-A3E1-DC15F80C95C0}"/>
              </a:ext>
            </a:extLst>
          </p:cNvPr>
          <p:cNvSpPr>
            <a:spLocks noGrp="1"/>
          </p:cNvSpPr>
          <p:nvPr>
            <p:ph idx="1"/>
          </p:nvPr>
        </p:nvSpPr>
        <p:spPr>
          <a:xfrm>
            <a:off x="2855742" y="1134993"/>
            <a:ext cx="8068835" cy="4742436"/>
          </a:xfrm>
        </p:spPr>
        <p:txBody>
          <a:bodyPr vert="horz" lIns="0" tIns="0" rIns="0" bIns="0" rtlCol="0" anchor="t">
            <a:noAutofit/>
          </a:bodyPr>
          <a:lstStyle/>
          <a:p>
            <a:pPr marL="457200" indent="-457200">
              <a:buFont typeface="Arial" panose="020B0604020202020204" pitchFamily="34" charset="0"/>
              <a:buChar char="•"/>
              <a:tabLst>
                <a:tab pos="1616075" algn="l"/>
              </a:tabLst>
            </a:pPr>
            <a:r>
              <a:rPr lang="en-US"/>
              <a:t>Why: health and treatment choices and life circumstances change</a:t>
            </a:r>
          </a:p>
          <a:p>
            <a:pPr marL="457200" indent="-457200">
              <a:buFont typeface="Arial" panose="020B0604020202020204" pitchFamily="34" charset="0"/>
              <a:buChar char="•"/>
              <a:tabLst>
                <a:tab pos="1616075" algn="l"/>
              </a:tabLst>
            </a:pPr>
            <a:r>
              <a:rPr lang="en-US"/>
              <a:t>When: </a:t>
            </a:r>
          </a:p>
          <a:p>
            <a:pPr marL="1371600" lvl="1">
              <a:buFont typeface="Arial" panose="020B0604020202020204" pitchFamily="34" charset="0"/>
              <a:buChar char="•"/>
              <a:tabLst>
                <a:tab pos="1616075" algn="l"/>
              </a:tabLst>
            </a:pPr>
            <a:r>
              <a:rPr lang="en-US"/>
              <a:t>at least once a year</a:t>
            </a:r>
          </a:p>
          <a:p>
            <a:pPr marL="1371600" lvl="1">
              <a:buFont typeface="Arial" panose="020B0604020202020204" pitchFamily="34" charset="0"/>
              <a:buChar char="•"/>
              <a:tabLst>
                <a:tab pos="1616075" algn="l"/>
              </a:tabLst>
            </a:pPr>
            <a:r>
              <a:rPr lang="en-US"/>
              <a:t>when you have a change in health</a:t>
            </a:r>
          </a:p>
          <a:p>
            <a:pPr marL="1371600" lvl="1">
              <a:buFont typeface="Arial" panose="020B0604020202020204" pitchFamily="34" charset="0"/>
              <a:buChar char="•"/>
              <a:tabLst>
                <a:tab pos="1616075" algn="l"/>
              </a:tabLst>
            </a:pPr>
            <a:r>
              <a:rPr lang="en-US"/>
              <a:t>if your life circumstances change</a:t>
            </a:r>
          </a:p>
          <a:p>
            <a:pPr marL="1371600" lvl="1">
              <a:buFont typeface="Arial" panose="020B0604020202020204" pitchFamily="34" charset="0"/>
              <a:buChar char="•"/>
              <a:tabLst>
                <a:tab pos="1616075" algn="l"/>
              </a:tabLst>
            </a:pPr>
            <a:r>
              <a:rPr lang="en-US"/>
              <a:t>if your relationship with SDM changes</a:t>
            </a:r>
          </a:p>
          <a:p>
            <a:pPr marL="457200" indent="-457200">
              <a:buFont typeface="Arial" panose="020B0604020202020204" pitchFamily="34" charset="0"/>
              <a:buChar char="•"/>
              <a:tabLst>
                <a:tab pos="1616075" algn="l"/>
              </a:tabLst>
            </a:pPr>
            <a:r>
              <a:rPr lang="en-US"/>
              <a:t>How: Think - Talk – Plan</a:t>
            </a:r>
          </a:p>
          <a:p>
            <a:pPr marL="457200" indent="-457200">
              <a:buFont typeface="Arial" panose="020B0604020202020204" pitchFamily="34" charset="0"/>
              <a:buChar char="•"/>
              <a:tabLst>
                <a:tab pos="1616075" algn="l"/>
              </a:tabLst>
            </a:pPr>
            <a:r>
              <a:rPr lang="en-US"/>
              <a:t>Share updated documents</a:t>
            </a:r>
          </a:p>
          <a:p>
            <a:pPr marL="1371600" lvl="1">
              <a:buFont typeface="Arial" panose="020B0604020202020204" pitchFamily="34" charset="0"/>
              <a:buChar char="•"/>
              <a:tabLst>
                <a:tab pos="1616075" algn="l"/>
              </a:tabLst>
            </a:pPr>
            <a:endParaRPr lang="en-US"/>
          </a:p>
          <a:p>
            <a:pPr marL="457200" indent="-457200">
              <a:buFont typeface="Arial" panose="020B0604020202020204" pitchFamily="34" charset="0"/>
              <a:buChar char="•"/>
              <a:tabLst>
                <a:tab pos="1616075" algn="l"/>
              </a:tabLst>
            </a:pPr>
            <a:endParaRPr lang="en-US"/>
          </a:p>
        </p:txBody>
      </p:sp>
      <p:pic>
        <p:nvPicPr>
          <p:cNvPr id="1026" name="Picture 2">
            <a:extLst>
              <a:ext uri="{FF2B5EF4-FFF2-40B4-BE49-F238E27FC236}">
                <a16:creationId xmlns:a16="http://schemas.microsoft.com/office/drawing/2014/main" id="{D33ABF13-CBEE-4E38-AE66-E7C88F5E61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314" y="2685444"/>
            <a:ext cx="2031715" cy="16415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A1A2C6-7063-49ED-8E0B-46616B2ACC3E}"/>
              </a:ext>
            </a:extLst>
          </p:cNvPr>
          <p:cNvSpPr txBox="1"/>
          <p:nvPr/>
        </p:nvSpPr>
        <p:spPr>
          <a:xfrm>
            <a:off x="954952" y="3208194"/>
            <a:ext cx="1122309" cy="461665"/>
          </a:xfrm>
          <a:prstGeom prst="rect">
            <a:avLst/>
          </a:prstGeom>
          <a:noFill/>
        </p:spPr>
        <p:txBody>
          <a:bodyPr wrap="square" rtlCol="0">
            <a:spAutoFit/>
          </a:bodyPr>
          <a:lstStyle/>
          <a:p>
            <a:r>
              <a:rPr lang="en-CA" sz="2400" b="1">
                <a:solidFill>
                  <a:schemeClr val="accent1"/>
                </a:solidFill>
              </a:rPr>
              <a:t>Review</a:t>
            </a:r>
          </a:p>
        </p:txBody>
      </p:sp>
    </p:spTree>
    <p:extLst>
      <p:ext uri="{BB962C8B-B14F-4D97-AF65-F5344CB8AC3E}">
        <p14:creationId xmlns:p14="http://schemas.microsoft.com/office/powerpoint/2010/main" val="106585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2995-8B1D-4A7A-89F2-1B578C33C055}"/>
              </a:ext>
            </a:extLst>
          </p:cNvPr>
          <p:cNvSpPr>
            <a:spLocks noGrp="1"/>
          </p:cNvSpPr>
          <p:nvPr>
            <p:ph type="title"/>
          </p:nvPr>
        </p:nvSpPr>
        <p:spPr>
          <a:xfrm>
            <a:off x="731520" y="274642"/>
            <a:ext cx="10864736" cy="779462"/>
          </a:xfrm>
        </p:spPr>
        <p:txBody>
          <a:bodyPr/>
          <a:lstStyle/>
          <a:p>
            <a:r>
              <a:rPr lang="en-CA"/>
              <a:t>Advance Care Planning …</a:t>
            </a:r>
          </a:p>
        </p:txBody>
      </p:sp>
      <p:sp>
        <p:nvSpPr>
          <p:cNvPr id="3" name="Content Placeholder 2">
            <a:extLst>
              <a:ext uri="{FF2B5EF4-FFF2-40B4-BE49-F238E27FC236}">
                <a16:creationId xmlns:a16="http://schemas.microsoft.com/office/drawing/2014/main" id="{46FBC373-1CD9-4A86-A5D1-B2CCA95B8780}"/>
              </a:ext>
            </a:extLst>
          </p:cNvPr>
          <p:cNvSpPr>
            <a:spLocks noGrp="1"/>
          </p:cNvSpPr>
          <p:nvPr>
            <p:ph idx="1"/>
          </p:nvPr>
        </p:nvSpPr>
        <p:spPr>
          <a:xfrm>
            <a:off x="831327" y="1232697"/>
            <a:ext cx="4880156" cy="4742436"/>
          </a:xfrm>
        </p:spPr>
        <p:txBody>
          <a:bodyPr vert="horz" lIns="0" tIns="0" rIns="0" bIns="0" rtlCol="0" anchor="t">
            <a:noAutofit/>
          </a:bodyPr>
          <a:lstStyle/>
          <a:p>
            <a:pPr marL="457200" indent="-457200">
              <a:spcAft>
                <a:spcPts val="1200"/>
              </a:spcAft>
              <a:buFont typeface="Arial" panose="020B0604020202020204" pitchFamily="34" charset="0"/>
              <a:buChar char="•"/>
            </a:pPr>
            <a:r>
              <a:rPr lang="en-CA" sz="3000"/>
              <a:t>Part of life planning, for every adult</a:t>
            </a:r>
          </a:p>
          <a:p>
            <a:pPr marL="457200" indent="-457200">
              <a:spcAft>
                <a:spcPts val="1200"/>
              </a:spcAft>
              <a:buFont typeface="Arial" panose="020B0604020202020204" pitchFamily="34" charset="0"/>
              <a:buChar char="•"/>
            </a:pPr>
            <a:r>
              <a:rPr lang="en-CA" sz="3000"/>
              <a:t>The sooner, the better</a:t>
            </a:r>
          </a:p>
          <a:p>
            <a:pPr marL="457200" indent="-457200">
              <a:spcAft>
                <a:spcPts val="1200"/>
              </a:spcAft>
              <a:buFont typeface="Arial" panose="020B0604020202020204" pitchFamily="34" charset="0"/>
              <a:buChar char="•"/>
            </a:pPr>
            <a:r>
              <a:rPr lang="en-CA" sz="3000"/>
              <a:t>Helps you get care that’s right for you</a:t>
            </a:r>
          </a:p>
          <a:p>
            <a:pPr marL="457200" indent="-457200">
              <a:spcAft>
                <a:spcPts val="1200"/>
              </a:spcAft>
              <a:buFont typeface="Arial" panose="020B0604020202020204" pitchFamily="34" charset="0"/>
              <a:buChar char="•"/>
            </a:pPr>
            <a:r>
              <a:rPr lang="en-CA" sz="3000"/>
              <a:t>Legal documents can give you more control</a:t>
            </a:r>
          </a:p>
          <a:p>
            <a:endParaRPr lang="en-CA"/>
          </a:p>
          <a:p>
            <a:pPr marL="457200" indent="-457200">
              <a:buFont typeface="Arial" panose="020B0604020202020204" pitchFamily="34" charset="0"/>
              <a:buChar char="•"/>
            </a:pPr>
            <a:endParaRPr lang="en-CA"/>
          </a:p>
        </p:txBody>
      </p:sp>
      <p:pic>
        <p:nvPicPr>
          <p:cNvPr id="4" name="Content Placeholder 3" descr="A picture containing device&#10;&#10;Description automatically generated">
            <a:extLst>
              <a:ext uri="{FF2B5EF4-FFF2-40B4-BE49-F238E27FC236}">
                <a16:creationId xmlns:a16="http://schemas.microsoft.com/office/drawing/2014/main" id="{EC2743E9-01DA-4D64-A9D2-D8D8918A660A}"/>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274191" y="1730327"/>
            <a:ext cx="4557932" cy="3158912"/>
          </a:xfrm>
          <a:prstGeom prst="rect">
            <a:avLst/>
          </a:prstGeom>
        </p:spPr>
      </p:pic>
    </p:spTree>
    <p:extLst>
      <p:ext uri="{BB962C8B-B14F-4D97-AF65-F5344CB8AC3E}">
        <p14:creationId xmlns:p14="http://schemas.microsoft.com/office/powerpoint/2010/main" val="3539896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2995-8B1D-4A7A-89F2-1B578C33C055}"/>
              </a:ext>
            </a:extLst>
          </p:cNvPr>
          <p:cNvSpPr>
            <a:spLocks noGrp="1"/>
          </p:cNvSpPr>
          <p:nvPr>
            <p:ph type="title"/>
          </p:nvPr>
        </p:nvSpPr>
        <p:spPr>
          <a:xfrm>
            <a:off x="858129" y="274642"/>
            <a:ext cx="10738127" cy="779462"/>
          </a:xfrm>
        </p:spPr>
        <p:txBody>
          <a:bodyPr/>
          <a:lstStyle/>
          <a:p>
            <a:r>
              <a:rPr lang="en-CA"/>
              <a:t>Advance Care Planning …</a:t>
            </a:r>
          </a:p>
        </p:txBody>
      </p:sp>
      <p:sp>
        <p:nvSpPr>
          <p:cNvPr id="3" name="Content Placeholder 2">
            <a:extLst>
              <a:ext uri="{FF2B5EF4-FFF2-40B4-BE49-F238E27FC236}">
                <a16:creationId xmlns:a16="http://schemas.microsoft.com/office/drawing/2014/main" id="{46FBC373-1CD9-4A86-A5D1-B2CCA95B8780}"/>
              </a:ext>
            </a:extLst>
          </p:cNvPr>
          <p:cNvSpPr>
            <a:spLocks noGrp="1"/>
          </p:cNvSpPr>
          <p:nvPr>
            <p:ph idx="1"/>
          </p:nvPr>
        </p:nvSpPr>
        <p:spPr/>
        <p:txBody>
          <a:bodyPr/>
          <a:lstStyle/>
          <a:p>
            <a:endParaRPr lang="en-CA"/>
          </a:p>
          <a:p>
            <a:pPr marL="457200" indent="-457200">
              <a:buFont typeface="Arial" panose="020B0604020202020204" pitchFamily="34" charset="0"/>
              <a:buChar char="•"/>
            </a:pPr>
            <a:endParaRPr lang="en-CA"/>
          </a:p>
        </p:txBody>
      </p:sp>
      <p:pic>
        <p:nvPicPr>
          <p:cNvPr id="5" name="Content Placeholder 3" descr="A screenshot of a cell phone&#10;&#10;Description automatically generated">
            <a:extLst>
              <a:ext uri="{FF2B5EF4-FFF2-40B4-BE49-F238E27FC236}">
                <a16:creationId xmlns:a16="http://schemas.microsoft.com/office/drawing/2014/main" id="{A21BC92A-724D-4585-8D0C-52A7383E8044}"/>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5255878" y="1054104"/>
            <a:ext cx="5097944" cy="5020912"/>
          </a:xfrm>
          <a:prstGeom prst="rect">
            <a:avLst/>
          </a:prstGeom>
        </p:spPr>
      </p:pic>
      <p:graphicFrame>
        <p:nvGraphicFramePr>
          <p:cNvPr id="6" name="Diagram 5">
            <a:extLst>
              <a:ext uri="{FF2B5EF4-FFF2-40B4-BE49-F238E27FC236}">
                <a16:creationId xmlns:a16="http://schemas.microsoft.com/office/drawing/2014/main" id="{307A6EC1-B913-4C97-BED6-5F9075CDAB53}"/>
              </a:ext>
            </a:extLst>
          </p:cNvPr>
          <p:cNvGraphicFramePr/>
          <p:nvPr>
            <p:extLst>
              <p:ext uri="{D42A27DB-BD31-4B8C-83A1-F6EECF244321}">
                <p14:modId xmlns:p14="http://schemas.microsoft.com/office/powerpoint/2010/main" val="3905636785"/>
              </p:ext>
            </p:extLst>
          </p:nvPr>
        </p:nvGraphicFramePr>
        <p:xfrm>
          <a:off x="1270032" y="1232697"/>
          <a:ext cx="5767726" cy="406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090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2995-8B1D-4A7A-89F2-1B578C33C055}"/>
              </a:ext>
            </a:extLst>
          </p:cNvPr>
          <p:cNvSpPr>
            <a:spLocks noGrp="1"/>
          </p:cNvSpPr>
          <p:nvPr>
            <p:ph type="title"/>
          </p:nvPr>
        </p:nvSpPr>
        <p:spPr>
          <a:xfrm>
            <a:off x="801858" y="274642"/>
            <a:ext cx="10794398" cy="779462"/>
          </a:xfrm>
        </p:spPr>
        <p:txBody>
          <a:bodyPr/>
          <a:lstStyle/>
          <a:p>
            <a:r>
              <a:rPr lang="en-CA"/>
              <a:t>Advance Care Planning …</a:t>
            </a:r>
          </a:p>
        </p:txBody>
      </p:sp>
      <p:sp>
        <p:nvSpPr>
          <p:cNvPr id="3" name="Content Placeholder 2">
            <a:extLst>
              <a:ext uri="{FF2B5EF4-FFF2-40B4-BE49-F238E27FC236}">
                <a16:creationId xmlns:a16="http://schemas.microsoft.com/office/drawing/2014/main" id="{46FBC373-1CD9-4A86-A5D1-B2CCA95B8780}"/>
              </a:ext>
            </a:extLst>
          </p:cNvPr>
          <p:cNvSpPr>
            <a:spLocks noGrp="1"/>
          </p:cNvSpPr>
          <p:nvPr>
            <p:ph idx="1"/>
          </p:nvPr>
        </p:nvSpPr>
        <p:spPr>
          <a:xfrm>
            <a:off x="772445" y="1460309"/>
            <a:ext cx="5426612" cy="4742436"/>
          </a:xfrm>
        </p:spPr>
        <p:txBody>
          <a:bodyPr/>
          <a:lstStyle/>
          <a:p>
            <a:pPr marL="457200" indent="-457200">
              <a:spcAft>
                <a:spcPts val="1200"/>
              </a:spcAft>
              <a:buFont typeface="Arial" panose="020B0604020202020204" pitchFamily="34" charset="0"/>
              <a:buChar char="•"/>
            </a:pPr>
            <a:r>
              <a:rPr lang="en-CA" sz="3000"/>
              <a:t>Conversations are key!</a:t>
            </a:r>
          </a:p>
          <a:p>
            <a:pPr marL="457200" indent="-457200">
              <a:spcAft>
                <a:spcPts val="1200"/>
              </a:spcAft>
              <a:buFont typeface="Arial" panose="020B0604020202020204" pitchFamily="34" charset="0"/>
              <a:buChar char="•"/>
            </a:pPr>
            <a:r>
              <a:rPr lang="en-CA" sz="3000"/>
              <a:t>Review at key times in your life.</a:t>
            </a:r>
          </a:p>
          <a:p>
            <a:pPr marL="457200" indent="-457200">
              <a:buFont typeface="Arial" panose="020B0604020202020204" pitchFamily="34" charset="0"/>
              <a:buChar char="•"/>
            </a:pPr>
            <a:r>
              <a:rPr lang="en-CA" sz="3000"/>
              <a:t>As long as you are capable, your health-care provider will ask you to make decisions about your own care</a:t>
            </a:r>
            <a:r>
              <a:rPr lang="en-CA" sz="3000" b="1"/>
              <a:t>.</a:t>
            </a:r>
          </a:p>
          <a:p>
            <a:endParaRPr lang="en-CA"/>
          </a:p>
          <a:p>
            <a:pPr marL="457200" indent="-457200">
              <a:buFont typeface="Arial" panose="020B0604020202020204" pitchFamily="34" charset="0"/>
              <a:buChar char="•"/>
            </a:pPr>
            <a:endParaRPr lang="en-CA"/>
          </a:p>
        </p:txBody>
      </p:sp>
      <p:pic>
        <p:nvPicPr>
          <p:cNvPr id="4" name="Picture 3">
            <a:extLst>
              <a:ext uri="{FF2B5EF4-FFF2-40B4-BE49-F238E27FC236}">
                <a16:creationId xmlns:a16="http://schemas.microsoft.com/office/drawing/2014/main" id="{8583C693-F309-45AB-AF9C-675D53E64D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2971" y="1460310"/>
            <a:ext cx="4717491" cy="3538118"/>
          </a:xfrm>
          <a:prstGeom prst="rect">
            <a:avLst/>
          </a:prstGeom>
        </p:spPr>
      </p:pic>
    </p:spTree>
    <p:extLst>
      <p:ext uri="{BB962C8B-B14F-4D97-AF65-F5344CB8AC3E}">
        <p14:creationId xmlns:p14="http://schemas.microsoft.com/office/powerpoint/2010/main" val="1776908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B23CCB-482B-461C-B8B3-94CF4A57FD93}"/>
              </a:ext>
            </a:extLst>
          </p:cNvPr>
          <p:cNvSpPr txBox="1"/>
          <p:nvPr/>
        </p:nvSpPr>
        <p:spPr>
          <a:xfrm>
            <a:off x="731520" y="644069"/>
            <a:ext cx="5535930" cy="4708981"/>
          </a:xfrm>
          <a:prstGeom prst="rect">
            <a:avLst/>
          </a:prstGeom>
          <a:noFill/>
        </p:spPr>
        <p:txBody>
          <a:bodyPr wrap="square">
            <a:spAutoFit/>
          </a:bodyPr>
          <a:lstStyle/>
          <a:p>
            <a:pPr>
              <a:spcAft>
                <a:spcPts val="3600"/>
              </a:spcAft>
            </a:pPr>
            <a:r>
              <a:rPr lang="en-US" sz="3600" b="1"/>
              <a:t>Questions?</a:t>
            </a:r>
          </a:p>
          <a:p>
            <a:pPr>
              <a:spcAft>
                <a:spcPts val="3600"/>
              </a:spcAft>
            </a:pPr>
            <a:r>
              <a:rPr lang="en-US" sz="3600" b="1"/>
              <a:t>Take Home Resources </a:t>
            </a:r>
          </a:p>
          <a:p>
            <a:pPr>
              <a:spcAft>
                <a:spcPts val="3600"/>
              </a:spcAft>
            </a:pPr>
            <a:r>
              <a:rPr lang="en-US" sz="3600" b="1"/>
              <a:t>In the Next Month:</a:t>
            </a:r>
          </a:p>
          <a:p>
            <a:pPr>
              <a:spcAft>
                <a:spcPts val="3600"/>
              </a:spcAft>
            </a:pPr>
            <a:r>
              <a:rPr lang="en-US" sz="3600" b="1"/>
              <a:t>	</a:t>
            </a:r>
            <a:endParaRPr lang="en-US" sz="3600" b="1">
              <a:solidFill>
                <a:schemeClr val="accent1"/>
              </a:solidFill>
            </a:endParaRPr>
          </a:p>
          <a:p>
            <a:pPr>
              <a:spcAft>
                <a:spcPts val="3600"/>
              </a:spcAft>
            </a:pPr>
            <a:r>
              <a:rPr lang="en-US" sz="3600" b="1"/>
              <a:t>Evaluation Forms</a:t>
            </a:r>
            <a:endParaRPr lang="en-CA" sz="3600" b="1"/>
          </a:p>
        </p:txBody>
      </p:sp>
      <p:pic>
        <p:nvPicPr>
          <p:cNvPr id="3" name="Content Placeholder 3" descr="A screenshot of a cell phone&#10;&#10;Description automatically generated">
            <a:extLst>
              <a:ext uri="{FF2B5EF4-FFF2-40B4-BE49-F238E27FC236}">
                <a16:creationId xmlns:a16="http://schemas.microsoft.com/office/drawing/2014/main" id="{FE0F0DEC-F3CB-4A76-9E15-FFDB5861FE65}"/>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42699" y="1086666"/>
            <a:ext cx="4167526" cy="4421128"/>
          </a:xfrm>
          <a:prstGeom prst="rect">
            <a:avLst/>
          </a:prstGeom>
        </p:spPr>
      </p:pic>
      <p:graphicFrame>
        <p:nvGraphicFramePr>
          <p:cNvPr id="2" name="Diagram 1">
            <a:extLst>
              <a:ext uri="{FF2B5EF4-FFF2-40B4-BE49-F238E27FC236}">
                <a16:creationId xmlns:a16="http://schemas.microsoft.com/office/drawing/2014/main" id="{BAEE7D9F-A4FD-433F-A162-2573E709B3CB}"/>
              </a:ext>
            </a:extLst>
          </p:cNvPr>
          <p:cNvGraphicFramePr/>
          <p:nvPr>
            <p:extLst>
              <p:ext uri="{D42A27DB-BD31-4B8C-83A1-F6EECF244321}">
                <p14:modId xmlns:p14="http://schemas.microsoft.com/office/powerpoint/2010/main" val="2736064572"/>
              </p:ext>
            </p:extLst>
          </p:nvPr>
        </p:nvGraphicFramePr>
        <p:xfrm>
          <a:off x="1909424" y="2163028"/>
          <a:ext cx="4700926" cy="3477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2801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358D-7DA0-4CE8-8580-2EAF4ACF354A}"/>
              </a:ext>
            </a:extLst>
          </p:cNvPr>
          <p:cNvSpPr>
            <a:spLocks noGrp="1"/>
          </p:cNvSpPr>
          <p:nvPr>
            <p:ph type="ctrTitle"/>
          </p:nvPr>
        </p:nvSpPr>
        <p:spPr>
          <a:xfrm>
            <a:off x="914400" y="2130425"/>
            <a:ext cx="10369973" cy="1470025"/>
          </a:xfrm>
        </p:spPr>
        <p:txBody>
          <a:bodyPr/>
          <a:lstStyle/>
          <a:p>
            <a:r>
              <a:rPr lang="en-CA"/>
              <a:t>THANK YOU!</a:t>
            </a:r>
          </a:p>
        </p:txBody>
      </p:sp>
      <p:sp>
        <p:nvSpPr>
          <p:cNvPr id="3" name="Content Placeholder 2">
            <a:extLst>
              <a:ext uri="{FF2B5EF4-FFF2-40B4-BE49-F238E27FC236}">
                <a16:creationId xmlns:a16="http://schemas.microsoft.com/office/drawing/2014/main" id="{0CE95D8A-39C2-4C27-8CFA-191CCC8BE95D}"/>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12503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E72B-BE6F-4B69-95D3-6FE14BEB8E27}"/>
              </a:ext>
            </a:extLst>
          </p:cNvPr>
          <p:cNvSpPr>
            <a:spLocks noGrp="1"/>
          </p:cNvSpPr>
          <p:nvPr>
            <p:ph type="title"/>
          </p:nvPr>
        </p:nvSpPr>
        <p:spPr/>
        <p:txBody>
          <a:bodyPr/>
          <a:lstStyle/>
          <a:p>
            <a:r>
              <a:rPr lang="en-US"/>
              <a:t>Guidelines for discussion</a:t>
            </a:r>
            <a:endParaRPr lang="en-CA"/>
          </a:p>
        </p:txBody>
      </p:sp>
      <p:sp>
        <p:nvSpPr>
          <p:cNvPr id="3" name="Content Placeholder 2">
            <a:extLst>
              <a:ext uri="{FF2B5EF4-FFF2-40B4-BE49-F238E27FC236}">
                <a16:creationId xmlns:a16="http://schemas.microsoft.com/office/drawing/2014/main" id="{AEECB5F2-85B1-4650-9FBD-CF2039FC0270}"/>
              </a:ext>
            </a:extLst>
          </p:cNvPr>
          <p:cNvSpPr>
            <a:spLocks noGrp="1"/>
          </p:cNvSpPr>
          <p:nvPr>
            <p:ph idx="1"/>
          </p:nvPr>
        </p:nvSpPr>
        <p:spPr>
          <a:xfrm>
            <a:off x="455070" y="1644659"/>
            <a:ext cx="11141186" cy="4742436"/>
          </a:xfrm>
        </p:spPr>
        <p:txBody>
          <a:bodyPr/>
          <a:lstStyle/>
          <a:p>
            <a:pPr marL="628650" lvl="1" indent="-171450">
              <a:spcBef>
                <a:spcPts val="3000"/>
              </a:spcBef>
              <a:buFont typeface="Arial" panose="020B0604020202020204" pitchFamily="34" charset="0"/>
              <a:buChar char="•"/>
            </a:pPr>
            <a:r>
              <a:rPr lang="en-CA" sz="3200"/>
              <a:t>Respect other’s opinions </a:t>
            </a:r>
          </a:p>
          <a:p>
            <a:pPr marL="628650" lvl="1" indent="-171450">
              <a:spcBef>
                <a:spcPts val="3000"/>
              </a:spcBef>
              <a:buFont typeface="Arial" panose="020B0604020202020204" pitchFamily="34" charset="0"/>
              <a:buChar char="•"/>
            </a:pPr>
            <a:r>
              <a:rPr lang="en-CA" sz="3200"/>
              <a:t>Respect other’s privacy </a:t>
            </a:r>
          </a:p>
          <a:p>
            <a:pPr marL="628650" lvl="1" indent="-171450">
              <a:spcBef>
                <a:spcPts val="3000"/>
              </a:spcBef>
              <a:buFont typeface="Arial" panose="020B0604020202020204" pitchFamily="34" charset="0"/>
              <a:buChar char="•"/>
            </a:pPr>
            <a:r>
              <a:rPr lang="en-CA" sz="3200"/>
              <a:t>You don’t have to talk in the group if you don’t want to </a:t>
            </a:r>
          </a:p>
          <a:p>
            <a:pPr marL="628650" lvl="1" indent="-171450">
              <a:spcBef>
                <a:spcPts val="3000"/>
              </a:spcBef>
              <a:buFont typeface="Arial" panose="020B0604020202020204" pitchFamily="34" charset="0"/>
              <a:buChar char="•"/>
            </a:pPr>
            <a:r>
              <a:rPr lang="en-US" sz="3200"/>
              <a:t>Be sure to ask questions if you need more information </a:t>
            </a:r>
          </a:p>
          <a:p>
            <a:endParaRPr lang="en-US"/>
          </a:p>
          <a:p>
            <a:endParaRPr lang="en-CA"/>
          </a:p>
        </p:txBody>
      </p:sp>
      <p:pic>
        <p:nvPicPr>
          <p:cNvPr id="10" name="Picture 9" descr="A close up of a logo&#10;&#10;Description automatically generated">
            <a:extLst>
              <a:ext uri="{FF2B5EF4-FFF2-40B4-BE49-F238E27FC236}">
                <a16:creationId xmlns:a16="http://schemas.microsoft.com/office/drawing/2014/main" id="{61953473-EB23-4BFD-A5C7-F474E01130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5494" y="1054104"/>
            <a:ext cx="1858358" cy="1858358"/>
          </a:xfrm>
          <a:prstGeom prst="rect">
            <a:avLst/>
          </a:prstGeom>
        </p:spPr>
      </p:pic>
    </p:spTree>
    <p:extLst>
      <p:ext uri="{BB962C8B-B14F-4D97-AF65-F5344CB8AC3E}">
        <p14:creationId xmlns:p14="http://schemas.microsoft.com/office/powerpoint/2010/main" val="321788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5D27D7-456B-41FC-9B10-C34A7D1ADABC}"/>
              </a:ext>
            </a:extLst>
          </p:cNvPr>
          <p:cNvSpPr txBox="1"/>
          <p:nvPr/>
        </p:nvSpPr>
        <p:spPr>
          <a:xfrm>
            <a:off x="2396551" y="3581402"/>
            <a:ext cx="7398899" cy="2215991"/>
          </a:xfrm>
          <a:prstGeom prst="rect">
            <a:avLst/>
          </a:prstGeom>
          <a:noFill/>
        </p:spPr>
        <p:txBody>
          <a:bodyPr wrap="square" rtlCol="0">
            <a:spAutoFit/>
          </a:bodyPr>
          <a:lstStyle/>
          <a:p>
            <a:pPr algn="ctr"/>
            <a:r>
              <a:rPr lang="en-CA" sz="4000" b="1">
                <a:solidFill>
                  <a:schemeClr val="accent3"/>
                </a:solidFill>
              </a:rPr>
              <a:t>Before </a:t>
            </a:r>
            <a:r>
              <a:rPr lang="en-US" sz="4000" b="1">
                <a:solidFill>
                  <a:schemeClr val="accent3"/>
                </a:solidFill>
              </a:rPr>
              <a:t>signing up for this session, had you heard of the term “Advance Care Planning”?</a:t>
            </a:r>
            <a:endParaRPr lang="en-CA" sz="4000" b="1">
              <a:solidFill>
                <a:schemeClr val="accent3"/>
              </a:solidFill>
            </a:endParaRPr>
          </a:p>
          <a:p>
            <a:r>
              <a:rPr lang="en-CA" sz="1800">
                <a:solidFill>
                  <a:schemeClr val="accent1"/>
                </a:solidFill>
              </a:rPr>
              <a:t> </a:t>
            </a:r>
          </a:p>
        </p:txBody>
      </p:sp>
      <p:pic>
        <p:nvPicPr>
          <p:cNvPr id="13" name="Picture 12" descr="A close up of a logo&#10;&#10;Description automatically generated">
            <a:extLst>
              <a:ext uri="{FF2B5EF4-FFF2-40B4-BE49-F238E27FC236}">
                <a16:creationId xmlns:a16="http://schemas.microsoft.com/office/drawing/2014/main" id="{4AE674D0-3A5E-4B8F-A990-9C13A2F8BB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6821" y="1418242"/>
            <a:ext cx="1858358" cy="1858358"/>
          </a:xfrm>
          <a:prstGeom prst="rect">
            <a:avLst/>
          </a:prstGeom>
        </p:spPr>
      </p:pic>
    </p:spTree>
    <p:extLst>
      <p:ext uri="{BB962C8B-B14F-4D97-AF65-F5344CB8AC3E}">
        <p14:creationId xmlns:p14="http://schemas.microsoft.com/office/powerpoint/2010/main" val="153033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6C4F-DEC1-48D7-9B44-42A85BCC5CEE}"/>
              </a:ext>
            </a:extLst>
          </p:cNvPr>
          <p:cNvSpPr>
            <a:spLocks noGrp="1"/>
          </p:cNvSpPr>
          <p:nvPr>
            <p:ph type="title"/>
          </p:nvPr>
        </p:nvSpPr>
        <p:spPr/>
        <p:txBody>
          <a:bodyPr/>
          <a:lstStyle/>
          <a:p>
            <a:r>
              <a:rPr lang="en-US"/>
              <a:t>Advance Care Planning is</a:t>
            </a:r>
          </a:p>
        </p:txBody>
      </p:sp>
      <p:sp>
        <p:nvSpPr>
          <p:cNvPr id="3" name="Content Placeholder 2">
            <a:extLst>
              <a:ext uri="{FF2B5EF4-FFF2-40B4-BE49-F238E27FC236}">
                <a16:creationId xmlns:a16="http://schemas.microsoft.com/office/drawing/2014/main" id="{584762EA-2084-4C6B-9B20-3F63036BE746}"/>
              </a:ext>
            </a:extLst>
          </p:cNvPr>
          <p:cNvSpPr>
            <a:spLocks noGrp="1"/>
          </p:cNvSpPr>
          <p:nvPr>
            <p:ph idx="1"/>
          </p:nvPr>
        </p:nvSpPr>
        <p:spPr>
          <a:xfrm>
            <a:off x="595747" y="1317651"/>
            <a:ext cx="11000509" cy="4407646"/>
          </a:xfrm>
        </p:spPr>
        <p:txBody>
          <a:bodyPr>
            <a:normAutofit fontScale="92500" lnSpcReduction="10000"/>
          </a:bodyPr>
          <a:lstStyle/>
          <a:p>
            <a:pPr marL="457200" indent="-457200">
              <a:spcAft>
                <a:spcPts val="1800"/>
              </a:spcAft>
              <a:buFont typeface="Arial" panose="020B0604020202020204" pitchFamily="34" charset="0"/>
              <a:buChar char="•"/>
            </a:pPr>
            <a:r>
              <a:rPr lang="en-CA" b="1"/>
              <a:t>thinking </a:t>
            </a:r>
            <a:r>
              <a:rPr lang="en-CA"/>
              <a:t>about your values, beliefs, and wishes for future health and personal care, and </a:t>
            </a:r>
          </a:p>
          <a:p>
            <a:pPr marL="457200" indent="-457200">
              <a:spcAft>
                <a:spcPts val="600"/>
              </a:spcAft>
              <a:buFont typeface="Arial" panose="020B0604020202020204" pitchFamily="34" charset="0"/>
              <a:buChar char="•"/>
            </a:pPr>
            <a:r>
              <a:rPr lang="en-CA" b="1"/>
              <a:t>sharing</a:t>
            </a:r>
            <a:r>
              <a:rPr lang="en-CA"/>
              <a:t> them with the people you trust. </a:t>
            </a:r>
          </a:p>
          <a:p>
            <a:pPr>
              <a:spcAft>
                <a:spcPts val="600"/>
              </a:spcAft>
            </a:pPr>
            <a:r>
              <a:rPr lang="en-CA" sz="2100"/>
              <a:t> </a:t>
            </a:r>
          </a:p>
          <a:p>
            <a:pPr>
              <a:spcAft>
                <a:spcPts val="1800"/>
              </a:spcAft>
            </a:pPr>
            <a:r>
              <a:rPr lang="en-CA"/>
              <a:t>It can include choosing who would make care decisions for you if you cannot. </a:t>
            </a:r>
          </a:p>
          <a:p>
            <a:pPr>
              <a:spcAft>
                <a:spcPts val="600"/>
              </a:spcAft>
            </a:pPr>
            <a:r>
              <a:rPr lang="en-CA" b="1"/>
              <a:t>Advance Care Planning can help you get the care that’s right for you.</a:t>
            </a:r>
          </a:p>
          <a:p>
            <a:r>
              <a:rPr lang="en-US"/>
              <a:t> </a:t>
            </a:r>
          </a:p>
        </p:txBody>
      </p:sp>
    </p:spTree>
    <p:extLst>
      <p:ext uri="{BB962C8B-B14F-4D97-AF65-F5344CB8AC3E}">
        <p14:creationId xmlns:p14="http://schemas.microsoft.com/office/powerpoint/2010/main" val="178682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6C4F-DEC1-48D7-9B44-42A85BCC5CEE}"/>
              </a:ext>
            </a:extLst>
          </p:cNvPr>
          <p:cNvSpPr>
            <a:spLocks noGrp="1"/>
          </p:cNvSpPr>
          <p:nvPr>
            <p:ph type="title"/>
          </p:nvPr>
        </p:nvSpPr>
        <p:spPr/>
        <p:txBody>
          <a:bodyPr/>
          <a:lstStyle/>
          <a:p>
            <a:r>
              <a:rPr lang="en-US"/>
              <a:t>ACP is part of life planning …</a:t>
            </a:r>
          </a:p>
        </p:txBody>
      </p:sp>
      <p:pic>
        <p:nvPicPr>
          <p:cNvPr id="3074" name="Picture 2">
            <a:extLst>
              <a:ext uri="{FF2B5EF4-FFF2-40B4-BE49-F238E27FC236}">
                <a16:creationId xmlns:a16="http://schemas.microsoft.com/office/drawing/2014/main" id="{F80F6F3B-D874-41C6-87BB-07B256C70872}"/>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7364033" y="3236656"/>
            <a:ext cx="3721479" cy="24876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28873D2-87B2-4B8B-B798-3F837CE829F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27320" y="1054104"/>
            <a:ext cx="4137359" cy="27582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7E29DB8-7E32-4AF4-A8AD-B7CC07C1682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06488" y="3153117"/>
            <a:ext cx="3969944" cy="26507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1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155C-8B1E-4732-B861-43BFDE9B76EC}"/>
              </a:ext>
            </a:extLst>
          </p:cNvPr>
          <p:cNvSpPr>
            <a:spLocks noGrp="1"/>
          </p:cNvSpPr>
          <p:nvPr>
            <p:ph type="title"/>
          </p:nvPr>
        </p:nvSpPr>
        <p:spPr>
          <a:xfrm>
            <a:off x="1194486" y="274642"/>
            <a:ext cx="9753600" cy="1262583"/>
          </a:xfrm>
        </p:spPr>
        <p:txBody>
          <a:bodyPr>
            <a:normAutofit fontScale="90000"/>
          </a:bodyPr>
          <a:lstStyle/>
          <a:p>
            <a:r>
              <a:rPr lang="en-CA">
                <a:ea typeface="+mj-lt"/>
                <a:cs typeface="+mj-lt"/>
              </a:rPr>
              <a:t>Advance Care Planning is part of life planning</a:t>
            </a:r>
          </a:p>
          <a:p>
            <a:br>
              <a:rPr lang="en-CA"/>
            </a:br>
            <a:endParaRPr lang="en-CA" sz="3600">
              <a:cs typeface="Calibri"/>
            </a:endParaRPr>
          </a:p>
        </p:txBody>
      </p:sp>
      <p:pic>
        <p:nvPicPr>
          <p:cNvPr id="4" name="Content Placeholder 3" descr="A picture containing device&#10;&#10;Description automatically generated">
            <a:extLst>
              <a:ext uri="{FF2B5EF4-FFF2-40B4-BE49-F238E27FC236}">
                <a16:creationId xmlns:a16="http://schemas.microsoft.com/office/drawing/2014/main" id="{9723CCC7-5E0C-408E-A2AA-FDB33DF0305D}"/>
              </a:ext>
            </a:extLst>
          </p:cNvPr>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2695256" y="1153551"/>
            <a:ext cx="6801488" cy="4309761"/>
          </a:xfrm>
          <a:prstGeom prst="rect">
            <a:avLst/>
          </a:prstGeom>
        </p:spPr>
      </p:pic>
    </p:spTree>
    <p:extLst>
      <p:ext uri="{BB962C8B-B14F-4D97-AF65-F5344CB8AC3E}">
        <p14:creationId xmlns:p14="http://schemas.microsoft.com/office/powerpoint/2010/main" val="1041524450"/>
      </p:ext>
    </p:extLst>
  </p:cSld>
  <p:clrMapOvr>
    <a:masterClrMapping/>
  </p:clrMapOvr>
</p:sld>
</file>

<file path=ppt/theme/theme1.xml><?xml version="1.0" encoding="utf-8"?>
<a:theme xmlns:a="http://schemas.openxmlformats.org/drawingml/2006/main" name="Office Theme">
  <a:themeElements>
    <a:clrScheme name="BC CPC">
      <a:dk1>
        <a:sysClr val="windowText" lastClr="000000"/>
      </a:dk1>
      <a:lt1>
        <a:sysClr val="window" lastClr="FFFFFF"/>
      </a:lt1>
      <a:dk2>
        <a:srgbClr val="4E4E4E"/>
      </a:dk2>
      <a:lt2>
        <a:srgbClr val="E6E6E6"/>
      </a:lt2>
      <a:accent1>
        <a:srgbClr val="00AABB"/>
      </a:accent1>
      <a:accent2>
        <a:srgbClr val="76220D"/>
      </a:accent2>
      <a:accent3>
        <a:srgbClr val="C5440D"/>
      </a:accent3>
      <a:accent4>
        <a:srgbClr val="F08A36"/>
      </a:accent4>
      <a:accent5>
        <a:srgbClr val="F8C464"/>
      </a:accent5>
      <a:accent6>
        <a:srgbClr val="8C8C8C"/>
      </a:accent6>
      <a:hlink>
        <a:srgbClr val="00AABB"/>
      </a:hlink>
      <a:folHlink>
        <a:srgbClr val="7622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3307EF72-4324-2E46-B893-3C923EFEFE2D}" vid="{701EECDB-D569-9F4C-9952-89716D01BE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83B78EDF08BA4595F0FC8E1D40F77E" ma:contentTypeVersion="18" ma:contentTypeDescription="Create a new document." ma:contentTypeScope="" ma:versionID="d58860e619a0f61508b05be848c722d4">
  <xsd:schema xmlns:xsd="http://www.w3.org/2001/XMLSchema" xmlns:xs="http://www.w3.org/2001/XMLSchema" xmlns:p="http://schemas.microsoft.com/office/2006/metadata/properties" xmlns:ns2="25d400d9-5b28-422d-aa61-69b545335a0f" xmlns:ns3="311946b4-224d-423c-891c-e94db618f1dc" targetNamespace="http://schemas.microsoft.com/office/2006/metadata/properties" ma:root="true" ma:fieldsID="05e6d3fea9933738f77cb1eee93e2816" ns2:_="" ns3:_="">
    <xsd:import namespace="25d400d9-5b28-422d-aa61-69b545335a0f"/>
    <xsd:import namespace="311946b4-224d-423c-891c-e94db618f1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Progress_x0020_Status" minOccurs="0"/>
                <xsd:element ref="ns2:rpgi" minOccurs="0"/>
                <xsd:element ref="ns2:y9iw" minOccurs="0"/>
                <xsd:element ref="ns2:tpcx" minOccurs="0"/>
                <xsd:element ref="ns2:_x0069_b23" minOccurs="0"/>
                <xsd:element ref="ns2:Partner_x0020_Reference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400d9-5b28-422d-aa61-69b545335a0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Progress_x0020_Status" ma:index="18" nillable="true" ma:displayName="Progress Status" ma:description="Final - document is complete&#10;Draft - document is still in the editing phase&#10;Evolving - A document that is always being updated, never finished or final&#10;Template" ma:format="Dropdown" ma:internalName="Progress_x0020_Status">
      <xsd:simpleType>
        <xsd:restriction base="dms:Choice">
          <xsd:enumeration value="Final"/>
          <xsd:enumeration value="Draft"/>
          <xsd:enumeration value="Evolving"/>
          <xsd:enumeration value="Template"/>
        </xsd:restriction>
      </xsd:simpleType>
    </xsd:element>
    <xsd:element name="rpgi" ma:index="19" nillable="true" ma:displayName="Start Date and Time" ma:internalName="rpgi">
      <xsd:simpleType>
        <xsd:restriction base="dms:DateTime"/>
      </xsd:simpleType>
    </xsd:element>
    <xsd:element name="y9iw" ma:index="20" nillable="true" ma:displayName="End Date and Time" ma:internalName="y9iw">
      <xsd:simpleType>
        <xsd:restriction base="dms:DateTime"/>
      </xsd:simpleType>
    </xsd:element>
    <xsd:element name="tpcx" ma:index="21" nillable="true" ma:displayName="Value of Contract" ma:internalName="tpcx">
      <xsd:simpleType>
        <xsd:restriction base="dms:Number"/>
      </xsd:simpleType>
    </xsd:element>
    <xsd:element name="_x0069_b23" ma:index="22" nillable="true" ma:displayName="Staff Assigned" ma:internalName="_x0069_b23">
      <xsd:simpleType>
        <xsd:restriction base="dms:Text"/>
      </xsd:simpleType>
    </xsd:element>
    <xsd:element name="Partner_x0020_References" ma:index="23" nillable="true" ma:displayName="Partner References" ma:description="Partner References" ma:internalName="Partner_x0020_References">
      <xsd:simpleType>
        <xsd:restriction base="dms:Note">
          <xsd:maxLength value="255"/>
        </xsd:restrictio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1946b4-224d-423c-891c-e94db618f1d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gress_x0020_Status xmlns="25d400d9-5b28-422d-aa61-69b545335a0f" xsi:nil="true"/>
    <y9iw xmlns="25d400d9-5b28-422d-aa61-69b545335a0f" xsi:nil="true"/>
    <Partner_x0020_References xmlns="25d400d9-5b28-422d-aa61-69b545335a0f" xsi:nil="true"/>
    <rpgi xmlns="25d400d9-5b28-422d-aa61-69b545335a0f" xsi:nil="true"/>
    <_x0069_b23 xmlns="25d400d9-5b28-422d-aa61-69b545335a0f" xsi:nil="true"/>
    <tpcx xmlns="25d400d9-5b28-422d-aa61-69b545335a0f" xsi:nil="true"/>
    <SharedWithUsers xmlns="311946b4-224d-423c-891c-e94db618f1dc">
      <UserInfo>
        <DisplayName>Kathy Kennedy</DisplayName>
        <AccountId>23</AccountId>
        <AccountType/>
      </UserInfo>
    </SharedWithUsers>
  </documentManagement>
</p:properties>
</file>

<file path=customXml/itemProps1.xml><?xml version="1.0" encoding="utf-8"?>
<ds:datastoreItem xmlns:ds="http://schemas.openxmlformats.org/officeDocument/2006/customXml" ds:itemID="{A7801A8B-40E7-45F7-980A-51EEBD84F537}">
  <ds:schemaRefs>
    <ds:schemaRef ds:uri="http://schemas.microsoft.com/sharepoint/v3/contenttype/forms"/>
  </ds:schemaRefs>
</ds:datastoreItem>
</file>

<file path=customXml/itemProps2.xml><?xml version="1.0" encoding="utf-8"?>
<ds:datastoreItem xmlns:ds="http://schemas.openxmlformats.org/officeDocument/2006/customXml" ds:itemID="{0CA38A44-1A27-4243-AD3B-EC7C007DDA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d400d9-5b28-422d-aa61-69b545335a0f"/>
    <ds:schemaRef ds:uri="311946b4-224d-423c-891c-e94db618f1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1530B9-5494-457D-938E-8D3E7466120B}">
  <ds:schemaRefs>
    <ds:schemaRef ds:uri="311946b4-224d-423c-891c-e94db618f1dc"/>
    <ds:schemaRef ds:uri="http://www.w3.org/XML/1998/namespace"/>
    <ds:schemaRef ds:uri="25d400d9-5b28-422d-aa61-69b545335a0f"/>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96</TotalTime>
  <Words>11927</Words>
  <Application>Microsoft Macintosh PowerPoint</Application>
  <PresentationFormat>Widescreen</PresentationFormat>
  <Paragraphs>1045</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Courier New</vt:lpstr>
      <vt:lpstr>Ink Free</vt:lpstr>
      <vt:lpstr>Office Theme</vt:lpstr>
      <vt:lpstr>Insert name of ACP session hosted by your organization</vt:lpstr>
      <vt:lpstr>My Wishes, My Care Advance Care Planning for the public</vt:lpstr>
      <vt:lpstr>PowerPoint Presentation</vt:lpstr>
      <vt:lpstr>Our focus for today’s session</vt:lpstr>
      <vt:lpstr>Guidelines for discussion</vt:lpstr>
      <vt:lpstr>PowerPoint Presentation</vt:lpstr>
      <vt:lpstr>Advance Care Planning is</vt:lpstr>
      <vt:lpstr>ACP is part of life planning …</vt:lpstr>
      <vt:lpstr>Advance Care Planning is part of life planning  </vt:lpstr>
      <vt:lpstr>PowerPoint Presentation</vt:lpstr>
      <vt:lpstr> Benefits of Advance Care Planning</vt:lpstr>
      <vt:lpstr>Who should do Advance Care Planning?</vt:lpstr>
      <vt:lpstr>PowerPoint Presentation</vt:lpstr>
      <vt:lpstr>Advance Care Planning …</vt:lpstr>
      <vt:lpstr>How to do ACP?</vt:lpstr>
      <vt:lpstr>Think: what matters most to you?</vt:lpstr>
      <vt:lpstr>Think: what matters most to you?</vt:lpstr>
      <vt:lpstr>Think: who could make health-care decisions for you if you cannot?</vt:lpstr>
      <vt:lpstr>Think: who could make health-care decisions for you, if you cannot?</vt:lpstr>
      <vt:lpstr>Think: who could make health-care decisions for you, if you cannot?</vt:lpstr>
      <vt:lpstr>PowerPoint Presentation</vt:lpstr>
      <vt:lpstr>Talk: to the people you trust</vt:lpstr>
      <vt:lpstr>Talk: to the people you trust</vt:lpstr>
      <vt:lpstr>Talk: to the people you trust</vt:lpstr>
      <vt:lpstr>PowerPoint Presentation</vt:lpstr>
      <vt:lpstr>Talk: to your health-care providers</vt:lpstr>
      <vt:lpstr>Talk: to your health-care providers</vt:lpstr>
      <vt:lpstr>Talk: to your health-care providers</vt:lpstr>
      <vt:lpstr>Advance Care Planning …</vt:lpstr>
      <vt:lpstr>Plan: Prepare an Advance Care Plan </vt:lpstr>
      <vt:lpstr>Options for  Substitute Decision Makers  in Health Care</vt:lpstr>
      <vt:lpstr>Option #1 for Substitute Decision Makers</vt:lpstr>
      <vt:lpstr>PowerPoint Presentation</vt:lpstr>
      <vt:lpstr>PowerPoint Presentation</vt:lpstr>
      <vt:lpstr>PowerPoint Presentation</vt:lpstr>
      <vt:lpstr>Option #2 for Substitute Decision Makers</vt:lpstr>
      <vt:lpstr>PowerPoint Presentation</vt:lpstr>
      <vt:lpstr>Option #3 for Substitute Decision Makers</vt:lpstr>
      <vt:lpstr>Prepare an Advance Care Plan</vt:lpstr>
      <vt:lpstr>Examples of  Advance Care Plans:</vt:lpstr>
      <vt:lpstr>Share your Plan</vt:lpstr>
      <vt:lpstr>Review your Plan</vt:lpstr>
      <vt:lpstr>Advance Care Planning …</vt:lpstr>
      <vt:lpstr>Advance Care Planning …</vt:lpstr>
      <vt:lpstr>Advance Care Planning …</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Care Planning</dc:title>
  <dc:subject/>
  <dc:creator>Rachel</dc:creator>
  <cp:keywords/>
  <dc:description/>
  <cp:lastModifiedBy>Neerjah Skantharajah</cp:lastModifiedBy>
  <cp:revision>13</cp:revision>
  <cp:lastPrinted>2017-10-03T20:31:31Z</cp:lastPrinted>
  <dcterms:modified xsi:type="dcterms:W3CDTF">2021-01-26T20:18:20Z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0x0101006D83B78EDF08BA4595F0FC8E1D40F77E</vt:lpwstr>
  </property>
</Properties>
</file>